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68" r:id="rId5"/>
    <p:sldId id="363" r:id="rId6"/>
    <p:sldId id="364" r:id="rId7"/>
    <p:sldId id="365" r:id="rId8"/>
    <p:sldId id="366" r:id="rId9"/>
    <p:sldId id="367" r:id="rId10"/>
    <p:sldId id="368" r:id="rId11"/>
    <p:sldId id="369" r:id="rId12"/>
    <p:sldId id="370" r:id="rId13"/>
    <p:sldId id="371" r:id="rId14"/>
    <p:sldId id="372" r:id="rId15"/>
    <p:sldId id="327" r:id="rId16"/>
    <p:sldId id="328" r:id="rId17"/>
    <p:sldId id="329" r:id="rId18"/>
    <p:sldId id="330" r:id="rId19"/>
    <p:sldId id="331" r:id="rId20"/>
    <p:sldId id="332" r:id="rId21"/>
    <p:sldId id="333" r:id="rId22"/>
    <p:sldId id="298" r:id="rId23"/>
    <p:sldId id="374" r:id="rId24"/>
    <p:sldId id="299" r:id="rId25"/>
    <p:sldId id="373" r:id="rId26"/>
    <p:sldId id="302" r:id="rId27"/>
    <p:sldId id="335" r:id="rId28"/>
    <p:sldId id="343" r:id="rId29"/>
    <p:sldId id="348" r:id="rId30"/>
    <p:sldId id="303" r:id="rId31"/>
    <p:sldId id="354" r:id="rId32"/>
    <p:sldId id="355" r:id="rId33"/>
    <p:sldId id="356" r:id="rId34"/>
    <p:sldId id="357" r:id="rId35"/>
    <p:sldId id="358" r:id="rId36"/>
    <p:sldId id="359" r:id="rId37"/>
    <p:sldId id="360" r:id="rId38"/>
    <p:sldId id="337" r:id="rId39"/>
    <p:sldId id="338" r:id="rId40"/>
    <p:sldId id="339" r:id="rId41"/>
    <p:sldId id="340" r:id="rId42"/>
    <p:sldId id="341" r:id="rId43"/>
    <p:sldId id="342" r:id="rId44"/>
    <p:sldId id="349" r:id="rId45"/>
    <p:sldId id="350" r:id="rId46"/>
    <p:sldId id="362" r:id="rId47"/>
    <p:sldId id="351" r:id="rId48"/>
    <p:sldId id="352" r:id="rId4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61" autoAdjust="0"/>
    <p:restoredTop sz="86433" autoAdjust="0"/>
  </p:normalViewPr>
  <p:slideViewPr>
    <p:cSldViewPr snapToGrid="0" snapToObjects="1">
      <p:cViewPr varScale="1">
        <p:scale>
          <a:sx n="97" d="100"/>
          <a:sy n="97" d="100"/>
        </p:scale>
        <p:origin x="1264" y="192"/>
      </p:cViewPr>
      <p:guideLst>
        <p:guide orient="horz" pos="2120"/>
        <p:guide pos="2864"/>
      </p:guideLst>
    </p:cSldViewPr>
  </p:slideViewPr>
  <p:outlineViewPr>
    <p:cViewPr>
      <p:scale>
        <a:sx n="33" d="100"/>
        <a:sy n="33" d="100"/>
      </p:scale>
      <p:origin x="19" y="3312"/>
    </p:cViewPr>
  </p:outlineViewPr>
  <p:notesTextViewPr>
    <p:cViewPr>
      <p:scale>
        <a:sx n="100" d="100"/>
        <a:sy n="100" d="100"/>
      </p:scale>
      <p:origin x="0" y="0"/>
    </p:cViewPr>
  </p:notesTextViewPr>
  <p:sorterViewPr>
    <p:cViewPr>
      <p:scale>
        <a:sx n="111" d="100"/>
        <a:sy n="111" d="100"/>
      </p:scale>
      <p:origin x="0" y="18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D3A5B0-6483-0841-82A2-D319311BC875}" type="datetimeFigureOut">
              <a:rPr lang="en-US" smtClean="0"/>
              <a:t>8/22/20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7F090-CE60-1E4F-BAC0-1E7F3CDCD879}" type="slidenum">
              <a:rPr lang="en-US" smtClean="0"/>
              <a:t>‹#›</a:t>
            </a:fld>
            <a:endParaRPr lang="en-US"/>
          </a:p>
        </p:txBody>
      </p:sp>
    </p:spTree>
    <p:extLst>
      <p:ext uri="{BB962C8B-B14F-4D97-AF65-F5344CB8AC3E}">
        <p14:creationId xmlns:p14="http://schemas.microsoft.com/office/powerpoint/2010/main" val="40612855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tranet.sydney.edu.au/contacts-campuses/campus-information/traditional-custodians-of-the-land.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iatsis.gov.au/explore/articles/aiatsis-map-indigenous-australi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Welcome </a:t>
            </a:r>
            <a:endParaRPr lang="en-AU"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As per normal process</a:t>
            </a:r>
            <a:endParaRPr lang="en-AU"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Include a welcome to any students joining the class online.</a:t>
            </a:r>
            <a:endParaRPr lang="en-AU"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Explain that as well as the usual emergency procedures there will be a short overview of guidelines for keeping our campus and community safe, to help manage the spread of </a:t>
            </a:r>
            <a:r>
              <a:rPr lang="en-AU" sz="1200" b="0" i="0" kern="1200" dirty="0">
                <a:solidFill>
                  <a:schemeClr val="tx1"/>
                </a:solidFill>
                <a:effectLst/>
                <a:latin typeface="+mn-lt"/>
                <a:ea typeface="+mn-ea"/>
                <a:cs typeface="+mn-cs"/>
              </a:rPr>
              <a:t>coronavirus.</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dirty="0"/>
          </a:p>
        </p:txBody>
      </p:sp>
    </p:spTree>
    <p:extLst>
      <p:ext uri="{BB962C8B-B14F-4D97-AF65-F5344CB8AC3E}">
        <p14:creationId xmlns:p14="http://schemas.microsoft.com/office/powerpoint/2010/main" val="4082481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603"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AU">
              <a:latin typeface="Calibri" charset="0"/>
              <a:cs typeface="ＭＳ Ｐゴシック" charset="0"/>
            </a:endParaRPr>
          </a:p>
        </p:txBody>
      </p:sp>
    </p:spTree>
    <p:extLst>
      <p:ext uri="{BB962C8B-B14F-4D97-AF65-F5344CB8AC3E}">
        <p14:creationId xmlns:p14="http://schemas.microsoft.com/office/powerpoint/2010/main" val="381126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B7F6D-DFD1-DC46-AADF-419149FE9D06}" type="slidenum">
              <a:rPr lang="en-US" smtClean="0"/>
              <a:t>43</a:t>
            </a:fld>
            <a:endParaRPr lang="en-US"/>
          </a:p>
        </p:txBody>
      </p:sp>
    </p:spTree>
    <p:extLst>
      <p:ext uri="{BB962C8B-B14F-4D97-AF65-F5344CB8AC3E}">
        <p14:creationId xmlns:p14="http://schemas.microsoft.com/office/powerpoint/2010/main" val="3164204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of traditional custodians of campuses and facilities visit the intranet page below.</a:t>
            </a:r>
          </a:p>
          <a:p>
            <a:endParaRPr lang="en-US" dirty="0"/>
          </a:p>
          <a:p>
            <a:r>
              <a:rPr lang="en-AU" dirty="0">
                <a:hlinkClick r:id="rId3"/>
              </a:rPr>
              <a:t>https://intranet.sydney.edu.au/contacts-campuses/campus-information/traditional-custodians-of-the-land.html</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For other locations refer to the AIATSIS map of Indigenous Australia</a:t>
            </a:r>
          </a:p>
          <a:p>
            <a:endParaRPr lang="en-AU" sz="1200" b="0" i="0" kern="1200" dirty="0">
              <a:solidFill>
                <a:schemeClr val="tx1"/>
              </a:solidFill>
              <a:effectLst/>
              <a:latin typeface="+mn-lt"/>
              <a:ea typeface="+mn-ea"/>
              <a:cs typeface="+mn-cs"/>
            </a:endParaRPr>
          </a:p>
          <a:p>
            <a:r>
              <a:rPr lang="en-AU" dirty="0">
                <a:hlinkClick r:id="rId4"/>
              </a:rPr>
              <a:t>https://aiatsis.gov.au/explore/articles/aiatsis-map-indigenous-australia</a:t>
            </a:r>
            <a:endParaRPr lang="en-US" dirty="0"/>
          </a:p>
        </p:txBody>
      </p:sp>
      <p:sp>
        <p:nvSpPr>
          <p:cNvPr id="4" name="Slide Number Placeholder 3"/>
          <p:cNvSpPr>
            <a:spLocks noGrp="1"/>
          </p:cNvSpPr>
          <p:nvPr>
            <p:ph type="sldNum" sz="quarter" idx="5"/>
          </p:nvPr>
        </p:nvSpPr>
        <p:spPr/>
        <p:txBody>
          <a:bodyPr/>
          <a:lstStyle/>
          <a:p>
            <a:fld id="{29F1464E-2892-3C45-B4C8-282798D5562C}" type="slidenum">
              <a:rPr lang="en-US" smtClean="0"/>
              <a:t>3</a:t>
            </a:fld>
            <a:endParaRPr lang="en-US" dirty="0"/>
          </a:p>
        </p:txBody>
      </p:sp>
    </p:spTree>
    <p:extLst>
      <p:ext uri="{BB962C8B-B14F-4D97-AF65-F5344CB8AC3E}">
        <p14:creationId xmlns:p14="http://schemas.microsoft.com/office/powerpoint/2010/main" val="335720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physical distancing requirements building occupants are not gathering at the usual assembly area when evacuating. The advice is to disperse rather than assemble but you should keep your class together (with physical distancing) if you intend to return to class once the emergency is over. If you intend to end the class, you can let the students disperse.</a:t>
            </a:r>
          </a:p>
        </p:txBody>
      </p:sp>
      <p:sp>
        <p:nvSpPr>
          <p:cNvPr id="4" name="Slide Number Placeholder 3"/>
          <p:cNvSpPr>
            <a:spLocks noGrp="1"/>
          </p:cNvSpPr>
          <p:nvPr>
            <p:ph type="sldNum" sz="quarter" idx="5"/>
          </p:nvPr>
        </p:nvSpPr>
        <p:spPr/>
        <p:txBody>
          <a:bodyPr/>
          <a:lstStyle/>
          <a:p>
            <a:fld id="{29F1464E-2892-3C45-B4C8-282798D5562C}" type="slidenum">
              <a:rPr lang="en-US" smtClean="0"/>
              <a:t>4</a:t>
            </a:fld>
            <a:endParaRPr lang="en-US" dirty="0"/>
          </a:p>
        </p:txBody>
      </p:sp>
    </p:spTree>
    <p:extLst>
      <p:ext uri="{BB962C8B-B14F-4D97-AF65-F5344CB8AC3E}">
        <p14:creationId xmlns:p14="http://schemas.microsoft.com/office/powerpoint/2010/main" val="320783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Remind students to follow guidelines for health management when </a:t>
            </a:r>
            <a:r>
              <a:rPr lang="en-AU" sz="1200" b="0" i="0" kern="1200" dirty="0">
                <a:solidFill>
                  <a:schemeClr val="tx1"/>
                </a:solidFill>
                <a:effectLst/>
                <a:latin typeface="+mn-lt"/>
                <a:ea typeface="+mn-ea"/>
                <a:cs typeface="+mn-cs"/>
              </a:rPr>
              <a:t>coming to campus, to protect the health of our students and staff.</a:t>
            </a:r>
          </a:p>
          <a:p>
            <a:pPr lvl="1"/>
            <a:endParaRPr lang="en-AU" sz="1200" b="0" i="0" kern="1200" dirty="0">
              <a:solidFill>
                <a:schemeClr val="tx1"/>
              </a:solidFill>
              <a:effectLst/>
              <a:latin typeface="+mn-lt"/>
              <a:ea typeface="+mn-ea"/>
              <a:cs typeface="+mn-cs"/>
            </a:endParaRPr>
          </a:p>
          <a:p>
            <a:pPr lvl="1"/>
            <a:r>
              <a:rPr lang="en-AU" sz="1200" b="0" i="0" kern="1200" dirty="0">
                <a:solidFill>
                  <a:schemeClr val="tx1"/>
                </a:solidFill>
                <a:effectLst/>
                <a:latin typeface="+mn-lt"/>
                <a:ea typeface="+mn-ea"/>
                <a:cs typeface="+mn-cs"/>
              </a:rPr>
              <a:t>Following good hygiene practices on or off campus will also help protect the broader community.</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5</a:t>
            </a:fld>
            <a:endParaRPr lang="en-US" dirty="0"/>
          </a:p>
        </p:txBody>
      </p:sp>
    </p:spTree>
    <p:extLst>
      <p:ext uri="{BB962C8B-B14F-4D97-AF65-F5344CB8AC3E}">
        <p14:creationId xmlns:p14="http://schemas.microsoft.com/office/powerpoint/2010/main" val="186771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As a precaution, and generally as good practice, we are asking </a:t>
            </a:r>
            <a:r>
              <a:rPr lang="en-US" dirty="0">
                <a:latin typeface="TW Cen MT"/>
                <a:ea typeface="ＭＳ Ｐゴシック"/>
                <a:cs typeface="Arial"/>
                <a:sym typeface="Wingdings" pitchFamily="2" charset="2"/>
              </a:rPr>
              <a:t>all students and staff who have cold or flu symptoms to isolate themselves from others </a:t>
            </a:r>
            <a:r>
              <a:rPr lang="en-US" dirty="0">
                <a:highlight>
                  <a:srgbClr val="FFFF00"/>
                </a:highlight>
                <a:latin typeface="TW Cen MT"/>
                <a:ea typeface="ＭＳ Ｐゴシック"/>
                <a:cs typeface="Arial"/>
                <a:sym typeface="Wingdings" pitchFamily="2" charset="2"/>
              </a:rPr>
              <a:t>and get tested for COVID-19</a:t>
            </a:r>
            <a:r>
              <a:rPr lang="en-US" b="0" dirty="0">
                <a:latin typeface="TW Cen MT"/>
                <a:ea typeface="ＭＳ Ｐゴシック"/>
                <a:cs typeface="Arial"/>
                <a:sym typeface="Wingdings" pitchFamily="2" charset="2"/>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If you are have these symptoms, please excuse yourself from this class (even if you are wearing a surgical mask) and </a:t>
            </a:r>
            <a:r>
              <a:rPr lang="en-US" dirty="0">
                <a:latin typeface="TW Cen MT"/>
                <a:ea typeface="ＭＳ Ｐゴシック"/>
                <a:cs typeface="Arial"/>
                <a:sym typeface="Wingdings" pitchFamily="2" charset="2"/>
              </a:rPr>
              <a:t>we will support you to continue the work remotely </a:t>
            </a:r>
            <a:r>
              <a:rPr lang="en-US" b="0" dirty="0">
                <a:latin typeface="TW Cen MT"/>
                <a:ea typeface="ＭＳ Ｐゴシック"/>
                <a:cs typeface="Arial"/>
                <a:sym typeface="Wingdings" pitchFamily="2" charset="2"/>
              </a:rPr>
              <a:t>or bring you up to speed asap.</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in the unit outline.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lvl="1"/>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6</a:t>
            </a:fld>
            <a:endParaRPr lang="en-US" dirty="0"/>
          </a:p>
        </p:txBody>
      </p:sp>
    </p:spTree>
    <p:extLst>
      <p:ext uri="{BB962C8B-B14F-4D97-AF65-F5344CB8AC3E}">
        <p14:creationId xmlns:p14="http://schemas.microsoft.com/office/powerpoint/2010/main" val="342797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sz="1200" kern="1200" dirty="0">
                <a:solidFill>
                  <a:schemeClr val="tx1"/>
                </a:solidFill>
                <a:effectLst/>
                <a:latin typeface="+mn-lt"/>
                <a:ea typeface="+mn-ea"/>
                <a:cs typeface="+mn-cs"/>
              </a:rPr>
              <a:t>Provide students with additional details for unit of study as applicable.</a:t>
            </a:r>
          </a:p>
        </p:txBody>
      </p:sp>
      <p:sp>
        <p:nvSpPr>
          <p:cNvPr id="4" name="Slide Number Placeholder 3"/>
          <p:cNvSpPr>
            <a:spLocks noGrp="1"/>
          </p:cNvSpPr>
          <p:nvPr>
            <p:ph type="sldNum" sz="quarter" idx="5"/>
          </p:nvPr>
        </p:nvSpPr>
        <p:spPr/>
        <p:txBody>
          <a:bodyPr/>
          <a:lstStyle/>
          <a:p>
            <a:fld id="{29F1464E-2892-3C45-B4C8-282798D5562C}" type="slidenum">
              <a:rPr lang="en-US" smtClean="0"/>
              <a:t>7</a:t>
            </a:fld>
            <a:endParaRPr lang="en-US" dirty="0"/>
          </a:p>
        </p:txBody>
      </p:sp>
    </p:spTree>
    <p:extLst>
      <p:ext uri="{BB962C8B-B14F-4D97-AF65-F5344CB8AC3E}">
        <p14:creationId xmlns:p14="http://schemas.microsoft.com/office/powerpoint/2010/main" val="183660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haven’t taken part in online classes before, here are a few tips to help make it a great experience and ways to communicate with each other during the class.</a:t>
            </a:r>
          </a:p>
        </p:txBody>
      </p:sp>
      <p:sp>
        <p:nvSpPr>
          <p:cNvPr id="4" name="Slide Number Placeholder 3"/>
          <p:cNvSpPr>
            <a:spLocks noGrp="1"/>
          </p:cNvSpPr>
          <p:nvPr>
            <p:ph type="sldNum" sz="quarter" idx="5"/>
          </p:nvPr>
        </p:nvSpPr>
        <p:spPr/>
        <p:txBody>
          <a:bodyPr/>
          <a:lstStyle/>
          <a:p>
            <a:fld id="{29F1464E-2892-3C45-B4C8-282798D5562C}" type="slidenum">
              <a:rPr lang="en-US" smtClean="0"/>
              <a:t>8</a:t>
            </a:fld>
            <a:endParaRPr lang="en-US" dirty="0"/>
          </a:p>
        </p:txBody>
      </p:sp>
    </p:spTree>
    <p:extLst>
      <p:ext uri="{BB962C8B-B14F-4D97-AF65-F5344CB8AC3E}">
        <p14:creationId xmlns:p14="http://schemas.microsoft.com/office/powerpoint/2010/main" val="3843280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Canvas to access resources to support your online learning experience.</a:t>
            </a:r>
          </a:p>
        </p:txBody>
      </p:sp>
      <p:sp>
        <p:nvSpPr>
          <p:cNvPr id="4" name="Slide Number Placeholder 3"/>
          <p:cNvSpPr>
            <a:spLocks noGrp="1"/>
          </p:cNvSpPr>
          <p:nvPr>
            <p:ph type="sldNum" sz="quarter" idx="5"/>
          </p:nvPr>
        </p:nvSpPr>
        <p:spPr/>
        <p:txBody>
          <a:bodyPr/>
          <a:lstStyle/>
          <a:p>
            <a:fld id="{29F1464E-2892-3C45-B4C8-282798D5562C}" type="slidenum">
              <a:rPr lang="en-US" smtClean="0"/>
              <a:t>9</a:t>
            </a:fld>
            <a:endParaRPr lang="en-US" dirty="0"/>
          </a:p>
        </p:txBody>
      </p:sp>
    </p:spTree>
    <p:extLst>
      <p:ext uri="{BB962C8B-B14F-4D97-AF65-F5344CB8AC3E}">
        <p14:creationId xmlns:p14="http://schemas.microsoft.com/office/powerpoint/2010/main" val="276412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11</a:t>
            </a:fld>
            <a:endParaRPr lang="en-US" dirty="0"/>
          </a:p>
        </p:txBody>
      </p:sp>
    </p:spTree>
    <p:extLst>
      <p:ext uri="{BB962C8B-B14F-4D97-AF65-F5344CB8AC3E}">
        <p14:creationId xmlns:p14="http://schemas.microsoft.com/office/powerpoint/2010/main" val="3180948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AU"/>
              <a:t>Click to edit Master text styles</a:t>
            </a:r>
          </a:p>
        </p:txBody>
      </p:sp>
      <p:sp>
        <p:nvSpPr>
          <p:cNvPr id="5" name="Slide Number Placeholder 5"/>
          <p:cNvSpPr>
            <a:spLocks noGrp="1"/>
          </p:cNvSpPr>
          <p:nvPr userDrawn="1">
            <p:ph type="sldNum" sz="quarter" idx="14"/>
          </p:nvPr>
        </p:nvSpPr>
        <p:spPr>
          <a:xfrm>
            <a:off x="8664575" y="6586538"/>
            <a:ext cx="249238" cy="214312"/>
          </a:xfrm>
          <a:prstGeom prst="rect">
            <a:avLst/>
          </a:prstGeom>
        </p:spPr>
        <p:txBody>
          <a:bodyPr/>
          <a:lstStyle>
            <a:lvl1pPr>
              <a:defRPr/>
            </a:lvl1pPr>
          </a:lstStyle>
          <a:p>
            <a:pPr>
              <a:defRPr/>
            </a:pPr>
            <a:fld id="{1327C6D3-B9EE-6741-A5ED-F309A07AC203}" type="slidenum">
              <a:rPr lang="en-AU"/>
              <a:pPr>
                <a:defRPr/>
              </a:pPr>
              <a:t>‹#›</a:t>
            </a:fld>
            <a:endParaRPr lang="en-AU"/>
          </a:p>
        </p:txBody>
      </p:sp>
    </p:spTree>
    <p:extLst>
      <p:ext uri="{BB962C8B-B14F-4D97-AF65-F5344CB8AC3E}">
        <p14:creationId xmlns:p14="http://schemas.microsoft.com/office/powerpoint/2010/main" val="2852462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Picture Placeholder 7"/>
          <p:cNvSpPr>
            <a:spLocks noGrp="1"/>
          </p:cNvSpPr>
          <p:nvPr>
            <p:ph type="pic" sz="quarter" idx="14"/>
          </p:nvPr>
        </p:nvSpPr>
        <p:spPr>
          <a:xfrm>
            <a:off x="250825" y="1773238"/>
            <a:ext cx="4321175" cy="3941761"/>
          </a:xfrm>
        </p:spPr>
        <p:txBody>
          <a:bodyPr rtlCol="0">
            <a:normAutofit/>
          </a:bodyPr>
          <a:lstStyle>
            <a:lvl1pPr algn="ctr">
              <a:buNone/>
              <a:defRPr baseline="0"/>
            </a:lvl1pPr>
          </a:lstStyle>
          <a:p>
            <a:pPr lvl="0"/>
            <a:r>
              <a:rPr lang="en-US" noProof="0"/>
              <a:t>Click icon to add picture</a:t>
            </a:r>
            <a:endParaRPr lang="en-AU" noProof="0" dirty="0"/>
          </a:p>
        </p:txBody>
      </p:sp>
      <p:sp>
        <p:nvSpPr>
          <p:cNvPr id="10" name="Text Placeholder 8"/>
          <p:cNvSpPr>
            <a:spLocks noGrp="1"/>
          </p:cNvSpPr>
          <p:nvPr>
            <p:ph type="body" sz="quarter" idx="15"/>
          </p:nvPr>
        </p:nvSpPr>
        <p:spPr>
          <a:xfrm>
            <a:off x="250825" y="5715000"/>
            <a:ext cx="4392613" cy="593725"/>
          </a:xfrm>
        </p:spPr>
        <p:txBody>
          <a:bodyPr>
            <a:normAutofit/>
          </a:bodyPr>
          <a:lstStyle>
            <a:lvl1pPr>
              <a:buNone/>
              <a:defRPr sz="14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7" name="Slide Number Placeholder 5"/>
          <p:cNvSpPr>
            <a:spLocks noGrp="1"/>
          </p:cNvSpPr>
          <p:nvPr userDrawn="1">
            <p:ph type="sldNum" sz="quarter" idx="16"/>
          </p:nvPr>
        </p:nvSpPr>
        <p:spPr>
          <a:xfrm>
            <a:off x="8664575" y="6586538"/>
            <a:ext cx="249238" cy="214312"/>
          </a:xfrm>
          <a:prstGeom prst="rect">
            <a:avLst/>
          </a:prstGeom>
        </p:spPr>
        <p:txBody>
          <a:bodyPr/>
          <a:lstStyle>
            <a:lvl1pPr>
              <a:defRPr/>
            </a:lvl1pPr>
          </a:lstStyle>
          <a:p>
            <a:pPr>
              <a:defRPr/>
            </a:pPr>
            <a:fld id="{2EE97AEB-C7EE-7D47-93F1-38C441314C4D}" type="slidenum">
              <a:rPr lang="en-AU"/>
              <a:pPr>
                <a:defRPr/>
              </a:pPr>
              <a:t>‹#›</a:t>
            </a:fld>
            <a:endParaRPr lang="en-AU"/>
          </a:p>
        </p:txBody>
      </p:sp>
    </p:spTree>
    <p:extLst>
      <p:ext uri="{BB962C8B-B14F-4D97-AF65-F5344CB8AC3E}">
        <p14:creationId xmlns:p14="http://schemas.microsoft.com/office/powerpoint/2010/main" val="2853294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73250" y="428625"/>
            <a:ext cx="7040563" cy="633413"/>
          </a:xfrm>
        </p:spPr>
        <p:txBody>
          <a:bodyPr/>
          <a:lstStyle/>
          <a:p>
            <a:r>
              <a:rPr lang="en-US"/>
              <a:t>Click to edit Master title style</a:t>
            </a:r>
            <a:endParaRPr lang="en-AU"/>
          </a:p>
        </p:txBody>
      </p:sp>
      <p:sp>
        <p:nvSpPr>
          <p:cNvPr id="3" name="Text Placeholder 2"/>
          <p:cNvSpPr>
            <a:spLocks noGrp="1"/>
          </p:cNvSpPr>
          <p:nvPr>
            <p:ph type="body" sz="half" idx="1"/>
          </p:nvPr>
        </p:nvSpPr>
        <p:spPr>
          <a:xfrm>
            <a:off x="250825" y="1357313"/>
            <a:ext cx="4254500" cy="5095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57725" y="1357313"/>
            <a:ext cx="4256088" cy="247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4657725" y="3981450"/>
            <a:ext cx="4256088" cy="2471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userDrawn="1">
            <p:ph type="sldNum" sz="quarter" idx="10"/>
          </p:nvPr>
        </p:nvSpPr>
        <p:spPr>
          <a:xfrm>
            <a:off x="8664575" y="6586538"/>
            <a:ext cx="249238" cy="214312"/>
          </a:xfrm>
          <a:prstGeom prst="rect">
            <a:avLst/>
          </a:prstGeom>
        </p:spPr>
        <p:txBody>
          <a:bodyPr/>
          <a:lstStyle>
            <a:lvl1pPr>
              <a:defRPr/>
            </a:lvl1pPr>
          </a:lstStyle>
          <a:p>
            <a:pPr>
              <a:defRPr/>
            </a:pPr>
            <a:fld id="{CD5A1975-B6CE-2F4E-8A05-02826AE7B025}" type="slidenum">
              <a:rPr lang="en-AU"/>
              <a:pPr>
                <a:defRPr/>
              </a:pPr>
              <a:t>‹#›</a:t>
            </a:fld>
            <a:endParaRPr lang="en-AU"/>
          </a:p>
        </p:txBody>
      </p:sp>
    </p:spTree>
    <p:extLst>
      <p:ext uri="{BB962C8B-B14F-4D97-AF65-F5344CB8AC3E}">
        <p14:creationId xmlns:p14="http://schemas.microsoft.com/office/powerpoint/2010/main" val="509362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AU"/>
              <a:t>Click to edit Master text styles</a:t>
            </a:r>
          </a:p>
        </p:txBody>
      </p:sp>
      <p:sp>
        <p:nvSpPr>
          <p:cNvPr id="5" name="Slide Number Placeholder 5"/>
          <p:cNvSpPr>
            <a:spLocks noGrp="1"/>
          </p:cNvSpPr>
          <p:nvPr userDrawn="1">
            <p:ph type="sldNum" sz="quarter" idx="14"/>
          </p:nvPr>
        </p:nvSpPr>
        <p:spPr>
          <a:xfrm>
            <a:off x="8664575" y="6586538"/>
            <a:ext cx="249238" cy="214312"/>
          </a:xfrm>
          <a:prstGeom prst="rect">
            <a:avLst/>
          </a:prstGeom>
        </p:spPr>
        <p:txBody>
          <a:bodyPr/>
          <a:lstStyle>
            <a:lvl1pPr>
              <a:defRPr/>
            </a:lvl1pPr>
          </a:lstStyle>
          <a:p>
            <a:pPr>
              <a:defRPr/>
            </a:pPr>
            <a:fld id="{ACF91A98-A262-9C4D-B10F-660490D5C0E7}" type="slidenum">
              <a:rPr lang="en-AU"/>
              <a:pPr>
                <a:defRPr/>
              </a:pPr>
              <a:t>‹#›</a:t>
            </a:fld>
            <a:endParaRPr lang="en-AU"/>
          </a:p>
        </p:txBody>
      </p:sp>
    </p:spTree>
    <p:extLst>
      <p:ext uri="{BB962C8B-B14F-4D97-AF65-F5344CB8AC3E}">
        <p14:creationId xmlns:p14="http://schemas.microsoft.com/office/powerpoint/2010/main" val="1285719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Red option 3">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9" descr="USY_MB1_PMS_1_Colour_Standard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443577"/>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2248650"/>
            <a:ext cx="3947992" cy="852488"/>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93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 id="2147483718" r:id="rId24"/>
    <p:sldLayoutId id="2147483719" r:id="rId25"/>
    <p:sldLayoutId id="2147483720" r:id="rId26"/>
    <p:sldLayoutId id="2147483724" r:id="rId27"/>
    <p:sldLayoutId id="2147483726" r:id="rId28"/>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tel:+61%202%209036%C2%A00000" TargetMode="External"/><Relationship Id="rId2" Type="http://schemas.openxmlformats.org/officeDocument/2006/relationships/hyperlink" Target="mailto:nguyen.tran@sydney.edu.au"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sydney.edu.au/units/" TargetMode="External"/><Relationship Id="rId2" Type="http://schemas.openxmlformats.org/officeDocument/2006/relationships/hyperlink" Target="https://canvas.sydney.edu.au/"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infolab.stanford.edu/~ullman/mmds.html" TargetMode="External"/><Relationship Id="rId2" Type="http://schemas.openxmlformats.org/officeDocument/2006/relationships/hyperlink" Target="https://www.cs.ubc.ca/~murphyk/MLbook/" TargetMode="Externa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ydney.edu.au/current_students/special_consideration/" TargetMode="Externa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hyperlink" Target="http://sydney.edu.au/elearning/student/EI/index.shtml" TargetMode="Externa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www.google.com.au/url?sa=i&amp;rct=j&amp;q=&amp;esrc=s&amp;frm=1&amp;source=images&amp;cd=&amp;cad=rja&amp;uact=8&amp;ved=0CAcQjRw&amp;url=http://en.wikipedia.org/wiki/Keep_Britain_Tidy&amp;ei=mCnlVMjrBIuV8QWXuYHgDA&amp;bvm=bv.85970519,d.dGc&amp;psig=AFQjCNHhQSHjTTvG925bnER8ZNJi7iN8kQ&amp;ust=1424390917826735" TargetMode="Externa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hyperlink" Target="sydney.edu.au/campus-life/safety-security.html" TargetMode="External"/><Relationship Id="rId2" Type="http://schemas.openxmlformats.org/officeDocument/2006/relationships/hyperlink" Target="http://www.sydney.edu.au/whs/emergency" TargetMode="Externa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hyperlink" Target="http://sydney.edu.au/whs/docs/news/AED_locations.pd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sydney.edu.au/emergenc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5.xml"/><Relationship Id="rId5" Type="http://schemas.openxmlformats.org/officeDocument/2006/relationships/image" Target="../media/image35.jpeg"/><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2" Type="http://schemas.openxmlformats.org/officeDocument/2006/relationships/hyperlink" Target="https://sydney.edu.au/campus-life/health-wellbeing-success.html" TargetMode="Externa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hyperlink" Target="http://sydney.edu.au/study/academic-support/disability-support.html" TargetMode="Externa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ydney.edu.au/study/academic-support/support-for-international-students.html" TargetMode="External"/><Relationship Id="rId2" Type="http://schemas.openxmlformats.org/officeDocument/2006/relationships/hyperlink" Target="http://sydney.edu.au/study/academic-support/learning-support.html" TargetMode="External"/><Relationship Id="rId1" Type="http://schemas.openxmlformats.org/officeDocument/2006/relationships/slideLayout" Target="../slideLayouts/slideLayout24.xml"/><Relationship Id="rId6" Type="http://schemas.openxmlformats.org/officeDocument/2006/relationships/hyperlink" Target="http://www.supra.net.au/" TargetMode="External"/><Relationship Id="rId5" Type="http://schemas.openxmlformats.org/officeDocument/2006/relationships/hyperlink" Target="http://srcusyd.net.au/" TargetMode="External"/><Relationship Id="rId4" Type="http://schemas.openxmlformats.org/officeDocument/2006/relationships/hyperlink" Target="http://sydney.edu.au/study/academic-support/aboriginal-and-torres-strait-islander-support.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sydney.edu.au/study/coronavirus-infection-university-of-sydney-advice.htm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sydney.edu.au/students/health-wellbeing.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canvas.sydney.edu.au/courses/4901/pages/learning-while-off-campus"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3" y="1797599"/>
            <a:ext cx="4271139" cy="1563369"/>
          </a:xfrm>
        </p:spPr>
        <p:txBody>
          <a:bodyPr/>
          <a:lstStyle/>
          <a:p>
            <a:r>
              <a:rPr lang="en-US" dirty="0">
                <a:latin typeface="Tw Cen MT" charset="0"/>
              </a:rPr>
              <a:t>COMP5318: </a:t>
            </a:r>
            <a:r>
              <a:rPr lang="en-AU" b="0" dirty="0"/>
              <a:t>Machine Learning and Data Mining</a:t>
            </a:r>
            <a:br>
              <a:rPr lang="en-US" dirty="0">
                <a:latin typeface="Tw Cen MT" charset="0"/>
              </a:rPr>
            </a:br>
            <a:r>
              <a:rPr lang="en-US" b="0" dirty="0" err="1">
                <a:solidFill>
                  <a:schemeClr val="tx1"/>
                </a:solidFill>
                <a:latin typeface="Tw Cen MT" charset="0"/>
              </a:rPr>
              <a:t>Adminstrivia</a:t>
            </a:r>
            <a:endParaRPr lang="en-US" b="0" dirty="0">
              <a:solidFill>
                <a:schemeClr val="tx1"/>
              </a:solidFill>
              <a:latin typeface="Tw Cen MT" charset="0"/>
            </a:endParaRPr>
          </a:p>
        </p:txBody>
      </p:sp>
      <p:sp>
        <p:nvSpPr>
          <p:cNvPr id="16386" name="Text Placeholder 2"/>
          <p:cNvSpPr>
            <a:spLocks noGrp="1"/>
          </p:cNvSpPr>
          <p:nvPr>
            <p:ph type="body" sz="quarter" idx="4294967295"/>
          </p:nvPr>
        </p:nvSpPr>
        <p:spPr bwMode="auto">
          <a:xfrm>
            <a:off x="366941" y="3614057"/>
            <a:ext cx="3963817" cy="936172"/>
          </a:xfrm>
        </p:spPr>
        <p:txBody>
          <a:bodyPr wrap="square" numCol="1" anchor="t" anchorCtr="0" compatLnSpc="1">
            <a:prstTxWarp prst="textNoShape">
              <a:avLst/>
            </a:prstTxWarp>
            <a:normAutofit fontScale="92500"/>
          </a:bodyPr>
          <a:lstStyle/>
          <a:p>
            <a:pPr marL="0" indent="0">
              <a:buNone/>
            </a:pPr>
            <a:r>
              <a:rPr lang="en-US" dirty="0">
                <a:latin typeface="Tw Cen MT" charset="0"/>
              </a:rPr>
              <a:t>Unit coordinator: Dr. Nguyen Tran</a:t>
            </a:r>
          </a:p>
          <a:p>
            <a:pPr marL="0" indent="0">
              <a:buNone/>
            </a:pPr>
            <a:r>
              <a:rPr lang="en-US" dirty="0">
                <a:latin typeface="Tw Cen MT" charset="0"/>
              </a:rPr>
              <a:t>School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0EFBAE-C8AD-264A-8070-21A67BDEDE07}"/>
              </a:ext>
            </a:extLst>
          </p:cNvPr>
          <p:cNvSpPr>
            <a:spLocks noGrp="1"/>
          </p:cNvSpPr>
          <p:nvPr>
            <p:ph type="title"/>
          </p:nvPr>
        </p:nvSpPr>
        <p:spPr/>
        <p:txBody>
          <a:bodyPr/>
          <a:lstStyle/>
          <a:p>
            <a:r>
              <a:rPr lang="en-US" dirty="0"/>
              <a:t>Reminder</a:t>
            </a:r>
          </a:p>
        </p:txBody>
      </p:sp>
      <p:sp>
        <p:nvSpPr>
          <p:cNvPr id="6" name="Text Placeholder 5">
            <a:extLst>
              <a:ext uri="{FF2B5EF4-FFF2-40B4-BE49-F238E27FC236}">
                <a16:creationId xmlns:a16="http://schemas.microsoft.com/office/drawing/2014/main" id="{65427429-F1AD-8B4F-8A32-49B63EA9A5DF}"/>
              </a:ext>
            </a:extLst>
          </p:cNvPr>
          <p:cNvSpPr>
            <a:spLocks noGrp="1"/>
          </p:cNvSpPr>
          <p:nvPr>
            <p:ph type="body" sz="quarter" idx="11"/>
          </p:nvPr>
        </p:nvSpPr>
        <p:spPr/>
        <p:txBody>
          <a:bodyPr/>
          <a:lstStyle/>
          <a:p>
            <a:r>
              <a:rPr lang="en-US" dirty="0"/>
              <a:t>For the second and subsequent sessions</a:t>
            </a:r>
          </a:p>
        </p:txBody>
      </p:sp>
    </p:spTree>
    <p:extLst>
      <p:ext uri="{BB962C8B-B14F-4D97-AF65-F5344CB8AC3E}">
        <p14:creationId xmlns:p14="http://schemas.microsoft.com/office/powerpoint/2010/main" val="66483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373798"/>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Remember good hygiene practices and physical distancing: </a:t>
            </a:r>
          </a:p>
          <a:p>
            <a:pPr marL="1143000" lvl="1"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Frequent handwashing</a:t>
            </a:r>
          </a:p>
          <a:p>
            <a:pPr marL="1143000" lvl="1" indent="-400050">
              <a:lnSpc>
                <a:spcPct val="90000"/>
              </a:lnSpc>
              <a:buClr>
                <a:prstClr val="black"/>
              </a:buClr>
              <a:buFont typeface="Lucida Grande" charset="0"/>
              <a:buChar char="–"/>
              <a:defRPr/>
            </a:pPr>
            <a:r>
              <a:rPr lang="en-US" sz="2400" dirty="0">
                <a:latin typeface="TW Cen MT"/>
                <a:ea typeface="ＭＳ Ｐゴシック"/>
                <a:cs typeface="Arial"/>
                <a:sym typeface="Wingdings" pitchFamily="2" charset="2"/>
              </a:rPr>
              <a:t>Cough or sneeze into a tissue or your flexed elbow</a:t>
            </a:r>
          </a:p>
          <a:p>
            <a:pPr marL="1143000" lvl="1" indent="-400050">
              <a:lnSpc>
                <a:spcPct val="90000"/>
              </a:lnSpc>
              <a:buClr>
                <a:prstClr val="black"/>
              </a:buClr>
              <a:buFont typeface="Lucida Grande" charset="0"/>
              <a:buChar char="–"/>
              <a:defRPr/>
            </a:pPr>
            <a:r>
              <a:rPr lang="en-AU" sz="2400" dirty="0">
                <a:latin typeface="TW Cen MT"/>
                <a:ea typeface="ＭＳ Ｐゴシック"/>
                <a:cs typeface="Arial"/>
                <a:sym typeface="Wingdings" pitchFamily="2" charset="2"/>
              </a:rPr>
              <a:t>Maintain a distance of at least 1.5m between yourself and others, where possible</a:t>
            </a:r>
          </a:p>
          <a:p>
            <a:pPr marL="1143000" lvl="1" indent="-400050">
              <a:lnSpc>
                <a:spcPct val="90000"/>
              </a:lnSpc>
              <a:buClr>
                <a:prstClr val="black"/>
              </a:buClr>
              <a:buFont typeface="Lucida Grande" charset="0"/>
              <a:buChar char="–"/>
              <a:defRPr/>
            </a:pPr>
            <a:r>
              <a:rPr lang="en-AU" sz="2400" dirty="0">
                <a:latin typeface="TW Cen MT"/>
                <a:ea typeface="ＭＳ Ｐゴシック"/>
                <a:cs typeface="Arial"/>
                <a:sym typeface="Wingdings" pitchFamily="2" charset="2"/>
              </a:rPr>
              <a:t>Avoid large gatherings, where possible</a:t>
            </a:r>
            <a:r>
              <a:rPr lang="en-US" sz="2400" b="0" dirty="0">
                <a:latin typeface="TW Cen MT"/>
                <a:ea typeface="ＭＳ Ｐゴシック"/>
                <a:cs typeface="Arial"/>
                <a:sym typeface="Wingdings" pitchFamily="2" charset="2"/>
              </a:rPr>
              <a:t>.</a:t>
            </a:r>
          </a:p>
          <a:p>
            <a:pPr marL="45720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you are unwell with cold or flu symptoms please excuse yourself from this class and we will support you to continue the work remotely.</a:t>
            </a:r>
          </a:p>
          <a:p>
            <a:pPr marL="1143000" lvl="1" indent="-400050">
              <a:lnSpc>
                <a:spcPct val="90000"/>
              </a:lnSpc>
              <a:buClr>
                <a:prstClr val="black"/>
              </a:buClr>
              <a:buFont typeface="Lucida Grande" charset="0"/>
              <a:buChar char="–"/>
              <a:defRPr/>
            </a:pPr>
            <a:endParaRPr lang="en-US" sz="2400" b="0" dirty="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163643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Unit arrangements </a:t>
            </a:r>
          </a:p>
          <a:p>
            <a:r>
              <a:rPr lang="en-US" dirty="0"/>
              <a:t>Expectations</a:t>
            </a:r>
          </a:p>
          <a:p>
            <a:r>
              <a:rPr lang="en-US" dirty="0"/>
              <a:t>Assessment</a:t>
            </a:r>
          </a:p>
          <a:p>
            <a:pPr lvl="1"/>
            <a:r>
              <a:rPr lang="en-US" dirty="0"/>
              <a:t>Unit details</a:t>
            </a:r>
          </a:p>
          <a:p>
            <a:pPr lvl="1"/>
            <a:r>
              <a:rPr lang="en-US" dirty="0"/>
              <a:t>Policies</a:t>
            </a:r>
          </a:p>
          <a:p>
            <a:r>
              <a:rPr lang="en-US" dirty="0"/>
              <a:t>Workplace Health and Safety</a:t>
            </a:r>
          </a:p>
          <a:p>
            <a:r>
              <a:rPr lang="en-US" dirty="0"/>
              <a:t>Assistance</a:t>
            </a:r>
          </a:p>
          <a:p>
            <a:r>
              <a:rPr lang="en-US" dirty="0"/>
              <a:t>Advice</a:t>
            </a:r>
          </a:p>
        </p:txBody>
      </p:sp>
    </p:spTree>
    <p:extLst>
      <p:ext uri="{BB962C8B-B14F-4D97-AF65-F5344CB8AC3E}">
        <p14:creationId xmlns:p14="http://schemas.microsoft.com/office/powerpoint/2010/main" val="320172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dirty="0">
                <a:latin typeface="Arial" charset="0"/>
              </a:rPr>
              <a:t>COMP5318: Places</a:t>
            </a:r>
          </a:p>
        </p:txBody>
      </p:sp>
      <p:sp>
        <p:nvSpPr>
          <p:cNvPr id="40962" name="Content Placeholder 2"/>
          <p:cNvSpPr>
            <a:spLocks noGrp="1"/>
          </p:cNvSpPr>
          <p:nvPr>
            <p:ph idx="1"/>
          </p:nvPr>
        </p:nvSpPr>
        <p:spPr/>
        <p:txBody>
          <a:bodyPr/>
          <a:lstStyle/>
          <a:p>
            <a:r>
              <a:rPr lang="en-US" dirty="0">
                <a:latin typeface="Arial" charset="0"/>
              </a:rPr>
              <a:t>Lecture: every Monday, 6 to 8pm online with Zoom. </a:t>
            </a:r>
          </a:p>
          <a:p>
            <a:r>
              <a:rPr lang="en-US" dirty="0">
                <a:latin typeface="Arial" charset="0"/>
              </a:rPr>
              <a:t>Lab: depends on your timetable</a:t>
            </a:r>
          </a:p>
          <a:p>
            <a:pPr lvl="1"/>
            <a:r>
              <a:rPr lang="en-US" dirty="0">
                <a:latin typeface="Arial" charset="0"/>
              </a:rPr>
              <a:t>Go to the lab you are scheduled for</a:t>
            </a:r>
          </a:p>
          <a:p>
            <a:pPr lvl="1"/>
            <a:r>
              <a:rPr lang="en-US" dirty="0">
                <a:latin typeface="Arial" charset="0"/>
              </a:rPr>
              <a:t>If for some reason you miss it, you can attend a later lab session </a:t>
            </a:r>
            <a:r>
              <a:rPr lang="en-US" i="1" dirty="0">
                <a:latin typeface="Arial" charset="0"/>
              </a:rPr>
              <a:t>if there is space and the tutor agrees</a:t>
            </a:r>
            <a:r>
              <a:rPr lang="en-US" dirty="0">
                <a:latin typeface="Arial" charset="0"/>
              </a:rPr>
              <a:t>, but ask the tutor before taking a seat</a:t>
            </a:r>
          </a:p>
          <a:p>
            <a:endParaRPr lang="en-US" dirty="0">
              <a:latin typeface="Arial" charset="0"/>
            </a:endParaRPr>
          </a:p>
          <a:p>
            <a:r>
              <a:rPr lang="en-US" dirty="0">
                <a:latin typeface="Arial" charset="0"/>
              </a:rPr>
              <a:t>Do not miss class, except for illness, emergencies, </a:t>
            </a:r>
            <a:r>
              <a:rPr lang="en-US" dirty="0" err="1">
                <a:latin typeface="Arial" charset="0"/>
              </a:rPr>
              <a:t>etc</a:t>
            </a:r>
            <a:endParaRPr lang="en-US" dirty="0">
              <a:latin typeface="Arial" charset="0"/>
            </a:endParaRPr>
          </a:p>
          <a:p>
            <a:r>
              <a:rPr lang="en-US" dirty="0">
                <a:latin typeface="Arial" charset="0"/>
              </a:rPr>
              <a:t>Get help from staff if you feel you are falling behind</a:t>
            </a:r>
          </a:p>
        </p:txBody>
      </p:sp>
    </p:spTree>
    <p:extLst>
      <p:ext uri="{BB962C8B-B14F-4D97-AF65-F5344CB8AC3E}">
        <p14:creationId xmlns:p14="http://schemas.microsoft.com/office/powerpoint/2010/main" val="13238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p:txBody>
          <a:bodyPr/>
          <a:lstStyle/>
          <a:p>
            <a:pPr eaLnBrk="1" hangingPunct="1"/>
            <a:r>
              <a:rPr lang="en-US" dirty="0">
                <a:latin typeface="Arial" charset="0"/>
              </a:rPr>
              <a:t>COMP5318: People</a:t>
            </a:r>
          </a:p>
        </p:txBody>
      </p:sp>
      <p:sp>
        <p:nvSpPr>
          <p:cNvPr id="41986" name="Rectangle 3"/>
          <p:cNvSpPr>
            <a:spLocks noGrp="1"/>
          </p:cNvSpPr>
          <p:nvPr>
            <p:ph type="body" idx="1"/>
          </p:nvPr>
        </p:nvSpPr>
        <p:spPr/>
        <p:txBody>
          <a:bodyPr/>
          <a:lstStyle/>
          <a:p>
            <a:pPr eaLnBrk="1" hangingPunct="1"/>
            <a:r>
              <a:rPr lang="en-US" altLang="zh-CN" dirty="0">
                <a:latin typeface="Arial" panose="020B0604020202020204" pitchFamily="34" charset="0"/>
                <a:cs typeface="Arial" panose="020B0604020202020204" pitchFamily="34" charset="0"/>
              </a:rPr>
              <a:t>Instructors</a:t>
            </a:r>
          </a:p>
          <a:p>
            <a:pPr lvl="1" indent="-174625">
              <a:buFont typeface="Arial" charset="0"/>
              <a:buChar char="›"/>
            </a:pPr>
            <a:r>
              <a:rPr lang="en-US" altLang="zh-CN" sz="2000" dirty="0">
                <a:latin typeface="Arial" panose="020B0604020202020204" pitchFamily="34" charset="0"/>
                <a:ea typeface="Arial" charset="0"/>
                <a:cs typeface="Arial" panose="020B0604020202020204" pitchFamily="34" charset="0"/>
              </a:rPr>
              <a:t>Unit coordinator and lecturer: </a:t>
            </a:r>
            <a:r>
              <a:rPr lang="is-IS" altLang="zh-CN" dirty="0">
                <a:latin typeface="Arial" panose="020B0604020202020204" pitchFamily="34" charset="0"/>
                <a:ea typeface="Arial" charset="0"/>
                <a:cs typeface="Arial" panose="020B0604020202020204" pitchFamily="34" charset="0"/>
                <a:hlinkClick r:id="rId2"/>
              </a:rPr>
              <a:t>nguyen.tran@sydney.edu.au</a:t>
            </a:r>
            <a:endParaRPr lang="is-IS" altLang="zh-CN" dirty="0">
              <a:latin typeface="Arial" panose="020B0604020202020204" pitchFamily="34" charset="0"/>
              <a:ea typeface="Arial" charset="0"/>
              <a:cs typeface="Arial" panose="020B0604020202020204" pitchFamily="34" charset="0"/>
            </a:endParaRPr>
          </a:p>
          <a:p>
            <a:pPr lvl="1" indent="-174625">
              <a:buFont typeface="Arial" charset="0"/>
              <a:buChar char="›"/>
            </a:pPr>
            <a:r>
              <a:rPr lang="en-US" altLang="zh-CN" sz="2000" dirty="0">
                <a:latin typeface="Arial" panose="020B0604020202020204" pitchFamily="34" charset="0"/>
                <a:ea typeface="Arial" charset="0"/>
                <a:cs typeface="Arial" panose="020B0604020202020204" pitchFamily="34" charset="0"/>
              </a:rPr>
              <a:t>Phone:</a:t>
            </a:r>
            <a:r>
              <a:rPr lang="en-AU" u="sng" dirty="0">
                <a:latin typeface="Arial" panose="020B0604020202020204" pitchFamily="34" charset="0"/>
                <a:cs typeface="Arial" panose="020B0604020202020204" pitchFamily="34" charset="0"/>
                <a:hlinkClick r:id="rId3" tooltip="tel:+61%202%209036%C2%A00000"/>
              </a:rPr>
              <a:t>+61 2 8627 7221</a:t>
            </a:r>
            <a:r>
              <a:rPr lang="en-US" altLang="zh-CN" sz="2000" dirty="0">
                <a:latin typeface="Arial" panose="020B0604020202020204" pitchFamily="34" charset="0"/>
                <a:ea typeface="Arial" charset="0"/>
                <a:cs typeface="Arial" panose="020B0604020202020204" pitchFamily="34" charset="0"/>
              </a:rPr>
              <a:t>, Office: </a:t>
            </a:r>
            <a:r>
              <a:rPr lang="en-US" altLang="zh-CN" dirty="0">
                <a:latin typeface="Arial" panose="020B0604020202020204" pitchFamily="34" charset="0"/>
                <a:ea typeface="Arial" charset="0"/>
                <a:cs typeface="Arial" panose="020B0604020202020204" pitchFamily="34" charset="0"/>
              </a:rPr>
              <a:t>Rm 428, J12. </a:t>
            </a:r>
          </a:p>
          <a:p>
            <a:pPr lvl="1" indent="-174625">
              <a:buFont typeface="Arial" charset="0"/>
              <a:buChar char="›"/>
            </a:pPr>
            <a:r>
              <a:rPr lang="en-US" altLang="zh-CN" sz="2000" dirty="0">
                <a:latin typeface="Arial" panose="020B0604020202020204" pitchFamily="34" charset="0"/>
                <a:ea typeface="Arial" charset="0"/>
                <a:cs typeface="Arial" panose="020B0604020202020204" pitchFamily="34" charset="0"/>
              </a:rPr>
              <a:t>Even if someone else is currently lecturing, this is the person who deals with all paperwork and admin issues</a:t>
            </a:r>
          </a:p>
          <a:p>
            <a:pPr lvl="3" indent="-174625" eaLnBrk="1" hangingPunct="1">
              <a:buFont typeface="Arial" charset="0"/>
              <a:buChar char="›"/>
            </a:pPr>
            <a:r>
              <a:rPr lang="en-US" altLang="zh-CN" sz="2000" dirty="0">
                <a:latin typeface="Arial" panose="020B0604020202020204" pitchFamily="34" charset="0"/>
                <a:ea typeface="Arial" charset="0"/>
                <a:cs typeface="Arial" panose="020B0604020202020204" pitchFamily="34" charset="0"/>
              </a:rPr>
              <a:t>Illness or misadventure</a:t>
            </a:r>
          </a:p>
          <a:p>
            <a:pPr lvl="3" indent="-174625" eaLnBrk="1" hangingPunct="1">
              <a:buFont typeface="Arial" charset="0"/>
              <a:buChar char="›"/>
            </a:pPr>
            <a:r>
              <a:rPr lang="en-US" altLang="zh-CN" sz="2000" dirty="0">
                <a:latin typeface="Arial" panose="020B0604020202020204" pitchFamily="34" charset="0"/>
                <a:ea typeface="Arial" charset="0"/>
                <a:cs typeface="Arial" panose="020B0604020202020204" pitchFamily="34" charset="0"/>
              </a:rPr>
              <a:t>Rules and policies</a:t>
            </a:r>
          </a:p>
          <a:p>
            <a:pPr lvl="3" indent="-174625" eaLnBrk="1" hangingPunct="1">
              <a:buFont typeface="Arial" charset="0"/>
              <a:buChar char="›"/>
            </a:pPr>
            <a:r>
              <a:rPr lang="en-US" altLang="zh-CN" sz="2000" dirty="0">
                <a:latin typeface="Arial" panose="020B0604020202020204" pitchFamily="34" charset="0"/>
                <a:ea typeface="Arial" charset="0"/>
                <a:cs typeface="Arial" panose="020B0604020202020204" pitchFamily="34" charset="0"/>
              </a:rPr>
              <a:t>Group difficulties </a:t>
            </a:r>
          </a:p>
          <a:p>
            <a:pPr lvl="1" indent="-174625" eaLnBrk="1" hangingPunct="1">
              <a:buFont typeface="Arial" charset="0"/>
              <a:buChar char="›"/>
            </a:pPr>
            <a:r>
              <a:rPr lang="en-US" altLang="zh-CN" sz="2000" dirty="0">
                <a:latin typeface="Arial" panose="020B0604020202020204" pitchFamily="34" charset="0"/>
                <a:ea typeface="Arial" charset="0"/>
                <a:cs typeface="Arial" panose="020B0604020202020204" pitchFamily="34" charset="0"/>
              </a:rPr>
              <a:t>Lecturer: </a:t>
            </a:r>
            <a:r>
              <a:rPr lang="en-US" altLang="zh-CN" dirty="0">
                <a:latin typeface="Arial" panose="020B0604020202020204" pitchFamily="34" charset="0"/>
                <a:ea typeface="Arial" charset="0"/>
                <a:cs typeface="Arial" panose="020B0604020202020204" pitchFamily="34" charset="0"/>
              </a:rPr>
              <a:t>Dr. Nguyen Tran</a:t>
            </a:r>
            <a:endParaRPr lang="en-US" altLang="zh-CN" sz="2000" dirty="0">
              <a:latin typeface="Arial" panose="020B0604020202020204" pitchFamily="34" charset="0"/>
              <a:ea typeface="Arial" charset="0"/>
              <a:cs typeface="Arial" panose="020B0604020202020204" pitchFamily="34" charset="0"/>
            </a:endParaRPr>
          </a:p>
          <a:p>
            <a:pPr lvl="1" indent="-174625" eaLnBrk="1" hangingPunct="1">
              <a:buFont typeface="Arial" charset="0"/>
              <a:buChar char="›"/>
            </a:pPr>
            <a:r>
              <a:rPr lang="en-US" altLang="zh-CN" sz="2000" dirty="0">
                <a:latin typeface="Arial" panose="020B0604020202020204" pitchFamily="34" charset="0"/>
                <a:ea typeface="Arial" charset="0"/>
                <a:cs typeface="Arial" panose="020B0604020202020204" pitchFamily="34" charset="0"/>
              </a:rPr>
              <a:t>Tutors: depends on your timetable</a:t>
            </a:r>
          </a:p>
        </p:txBody>
      </p:sp>
    </p:spTree>
    <p:extLst>
      <p:ext uri="{BB962C8B-B14F-4D97-AF65-F5344CB8AC3E}">
        <p14:creationId xmlns:p14="http://schemas.microsoft.com/office/powerpoint/2010/main" val="2231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a:latin typeface="Arial" charset="0"/>
              </a:rPr>
              <a:t>COMP5318: Resources</a:t>
            </a:r>
          </a:p>
        </p:txBody>
      </p:sp>
      <p:sp>
        <p:nvSpPr>
          <p:cNvPr id="43010" name="Content Placeholder 2"/>
          <p:cNvSpPr>
            <a:spLocks noGrp="1"/>
          </p:cNvSpPr>
          <p:nvPr>
            <p:ph idx="1"/>
          </p:nvPr>
        </p:nvSpPr>
        <p:spPr/>
        <p:txBody>
          <a:bodyPr>
            <a:normAutofit/>
          </a:bodyPr>
          <a:lstStyle/>
          <a:p>
            <a:r>
              <a:rPr lang="en-US" dirty="0">
                <a:latin typeface="Arial" charset="0"/>
              </a:rPr>
              <a:t>Canvas: </a:t>
            </a:r>
            <a:r>
              <a:rPr lang="en-US" dirty="0">
                <a:latin typeface="Arial" charset="0"/>
                <a:hlinkClick r:id="rId2"/>
              </a:rPr>
              <a:t>https://canvas.sydney.edu.au/</a:t>
            </a:r>
            <a:r>
              <a:rPr lang="en-US" dirty="0">
                <a:latin typeface="Arial" charset="0"/>
              </a:rPr>
              <a:t> </a:t>
            </a:r>
          </a:p>
          <a:p>
            <a:pPr lvl="1"/>
            <a:r>
              <a:rPr lang="en-US" dirty="0">
                <a:latin typeface="Arial" charset="0"/>
              </a:rPr>
              <a:t>Login using </a:t>
            </a:r>
            <a:r>
              <a:rPr lang="en-US" dirty="0" err="1">
                <a:latin typeface="Arial" charset="0"/>
              </a:rPr>
              <a:t>Unikey</a:t>
            </a:r>
            <a:r>
              <a:rPr lang="en-US" dirty="0">
                <a:latin typeface="Arial" charset="0"/>
              </a:rPr>
              <a:t> and password</a:t>
            </a:r>
          </a:p>
          <a:p>
            <a:pPr lvl="1"/>
            <a:r>
              <a:rPr lang="en-US" dirty="0">
                <a:latin typeface="Arial" charset="0"/>
                <a:ea typeface="Arial" charset="0"/>
                <a:cs typeface="Arial" charset="0"/>
              </a:rPr>
              <a:t>Link to Units website: </a:t>
            </a:r>
            <a:r>
              <a:rPr lang="en-US" dirty="0">
                <a:latin typeface="Arial" charset="0"/>
                <a:ea typeface="Arial" charset="0"/>
                <a:cs typeface="Arial" charset="0"/>
                <a:hlinkClick r:id="rId3"/>
              </a:rPr>
              <a:t>https://sydney.edu.au/units/</a:t>
            </a:r>
            <a:r>
              <a:rPr lang="en-US" dirty="0">
                <a:latin typeface="Arial" charset="0"/>
                <a:ea typeface="Arial" charset="0"/>
                <a:cs typeface="Arial" charset="0"/>
              </a:rPr>
              <a:t> </a:t>
            </a:r>
          </a:p>
          <a:p>
            <a:pPr lvl="2"/>
            <a:r>
              <a:rPr lang="en-US" dirty="0">
                <a:latin typeface="Arial" charset="0"/>
                <a:ea typeface="Arial" charset="0"/>
                <a:cs typeface="Arial" charset="0"/>
              </a:rPr>
              <a:t>Official schedule, list of learning outcomes, </a:t>
            </a:r>
            <a:r>
              <a:rPr lang="en-US" dirty="0" err="1">
                <a:latin typeface="Arial" charset="0"/>
                <a:ea typeface="Arial" charset="0"/>
                <a:cs typeface="Arial" charset="0"/>
              </a:rPr>
              <a:t>etc</a:t>
            </a:r>
            <a:endParaRPr lang="en-US" dirty="0">
              <a:latin typeface="Arial" charset="0"/>
              <a:ea typeface="Arial" charset="0"/>
              <a:cs typeface="Arial" charset="0"/>
            </a:endParaRPr>
          </a:p>
          <a:p>
            <a:pPr lvl="1"/>
            <a:r>
              <a:rPr lang="en-US" dirty="0">
                <a:latin typeface="Arial" charset="0"/>
                <a:ea typeface="Arial" charset="0"/>
                <a:cs typeface="Arial" charset="0"/>
              </a:rPr>
              <a:t>Copies of slides</a:t>
            </a:r>
          </a:p>
          <a:p>
            <a:pPr lvl="1"/>
            <a:r>
              <a:rPr lang="en-US" dirty="0">
                <a:latin typeface="Arial" charset="0"/>
                <a:ea typeface="Arial" charset="0"/>
                <a:cs typeface="Arial" charset="0"/>
              </a:rPr>
              <a:t>Lab instructions</a:t>
            </a:r>
          </a:p>
          <a:p>
            <a:pPr lvl="1"/>
            <a:r>
              <a:rPr lang="en-US" dirty="0">
                <a:latin typeface="Arial" charset="0"/>
                <a:ea typeface="Arial" charset="0"/>
                <a:cs typeface="Arial" charset="0"/>
              </a:rPr>
              <a:t>Assignment instructions</a:t>
            </a:r>
          </a:p>
          <a:p>
            <a:pPr lvl="1"/>
            <a:r>
              <a:rPr lang="en-US" dirty="0">
                <a:latin typeface="Arial" charset="0"/>
                <a:ea typeface="Arial" charset="0"/>
                <a:cs typeface="Arial" charset="0"/>
              </a:rPr>
              <a:t>?Lecture videos</a:t>
            </a:r>
          </a:p>
          <a:p>
            <a:pPr lvl="2"/>
            <a:r>
              <a:rPr lang="en-US" dirty="0">
                <a:latin typeface="Arial" charset="0"/>
                <a:ea typeface="Arial" charset="0"/>
                <a:cs typeface="Arial" charset="0"/>
              </a:rPr>
              <a:t>We intend to record the lectures, but the technology is not reliable</a:t>
            </a:r>
          </a:p>
          <a:p>
            <a:pPr lvl="1"/>
            <a:r>
              <a:rPr lang="en-US" i="1" dirty="0">
                <a:solidFill>
                  <a:srgbClr val="FF0000"/>
                </a:solidFill>
                <a:latin typeface="Arial" charset="0"/>
                <a:ea typeface="Arial" charset="0"/>
                <a:cs typeface="Arial" charset="0"/>
              </a:rPr>
              <a:t>Submit official assignment work on canvas</a:t>
            </a:r>
            <a:r>
              <a:rPr lang="en-US" dirty="0">
                <a:latin typeface="Arial" charset="0"/>
                <a:ea typeface="Arial" charset="0"/>
                <a:cs typeface="Arial" charset="0"/>
              </a:rPr>
              <a:t>; </a:t>
            </a:r>
          </a:p>
          <a:p>
            <a:pPr lvl="1"/>
            <a:r>
              <a:rPr lang="en-US" dirty="0">
                <a:latin typeface="Arial" charset="0"/>
                <a:ea typeface="Arial" charset="0"/>
                <a:cs typeface="Arial" charset="0"/>
              </a:rPr>
              <a:t>see your grades; </a:t>
            </a:r>
            <a:r>
              <a:rPr lang="en-US" dirty="0" err="1">
                <a:latin typeface="Arial" charset="0"/>
                <a:ea typeface="Arial" charset="0"/>
                <a:cs typeface="Arial" charset="0"/>
              </a:rPr>
              <a:t>etc</a:t>
            </a:r>
            <a:endParaRPr lang="en-US" dirty="0">
              <a:latin typeface="Arial" charset="0"/>
              <a:ea typeface="Arial" charset="0"/>
              <a:cs typeface="Arial" charset="0"/>
            </a:endParaRPr>
          </a:p>
          <a:p>
            <a:pPr lvl="1"/>
            <a:r>
              <a:rPr lang="en-US" dirty="0">
                <a:latin typeface="Arial" charset="0"/>
                <a:ea typeface="Arial" charset="0"/>
                <a:cs typeface="Arial" charset="0"/>
              </a:rPr>
              <a:t>Discussion forum: on </a:t>
            </a:r>
            <a:r>
              <a:rPr lang="en-US" dirty="0" err="1">
                <a:latin typeface="Arial" charset="0"/>
                <a:ea typeface="Arial" charset="0"/>
                <a:cs typeface="Arial" charset="0"/>
              </a:rPr>
              <a:t>edstem</a:t>
            </a:r>
            <a:r>
              <a:rPr lang="en-US" dirty="0">
                <a:latin typeface="Arial" charset="0"/>
                <a:ea typeface="Arial" charset="0"/>
                <a:cs typeface="Arial" charset="0"/>
              </a:rPr>
              <a:t>, link from Canvas site</a:t>
            </a:r>
          </a:p>
        </p:txBody>
      </p:sp>
    </p:spTree>
    <p:extLst>
      <p:ext uri="{BB962C8B-B14F-4D97-AF65-F5344CB8AC3E}">
        <p14:creationId xmlns:p14="http://schemas.microsoft.com/office/powerpoint/2010/main" val="300097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dirty="0">
                <a:latin typeface="Arial" charset="0"/>
              </a:rPr>
              <a:t>COMP5318 Reference book</a:t>
            </a:r>
          </a:p>
        </p:txBody>
      </p:sp>
      <p:sp>
        <p:nvSpPr>
          <p:cNvPr id="44034" name="Content Placeholder 2"/>
          <p:cNvSpPr>
            <a:spLocks noGrp="1"/>
          </p:cNvSpPr>
          <p:nvPr>
            <p:ph idx="1"/>
          </p:nvPr>
        </p:nvSpPr>
        <p:spPr/>
        <p:txBody>
          <a:bodyPr>
            <a:normAutofit fontScale="92500" lnSpcReduction="10000"/>
          </a:bodyPr>
          <a:lstStyle/>
          <a:p>
            <a:r>
              <a:rPr lang="en-US" dirty="0">
                <a:latin typeface="Arial" charset="0"/>
              </a:rPr>
              <a:t>2 references books: </a:t>
            </a:r>
          </a:p>
          <a:p>
            <a:pPr marL="0" indent="0">
              <a:buNone/>
            </a:pPr>
            <a:endParaRPr lang="en-US" dirty="0">
              <a:latin typeface="Arial" charset="0"/>
            </a:endParaRPr>
          </a:p>
          <a:p>
            <a:pPr lvl="1"/>
            <a:r>
              <a:rPr lang="en-AU" b="1" u="sng" dirty="0">
                <a:solidFill>
                  <a:schemeClr val="tx2"/>
                </a:solidFill>
                <a:hlinkClick r:id="rId2">
                  <a:extLst>
                    <a:ext uri="{A12FA001-AC4F-418D-AE19-62706E023703}">
                      <ahyp:hlinkClr xmlns:ahyp="http://schemas.microsoft.com/office/drawing/2018/hyperlinkcolor" val="tx"/>
                    </a:ext>
                  </a:extLst>
                </a:hlinkClick>
              </a:rPr>
              <a:t>Machine Learning: A Probabilistic Perspective</a:t>
            </a:r>
            <a:r>
              <a:rPr lang="en-AU" u="sng" dirty="0">
                <a:solidFill>
                  <a:schemeClr val="tx2"/>
                </a:solidFill>
                <a:hlinkClick r:id="rId2">
                  <a:extLst>
                    <a:ext uri="{A12FA001-AC4F-418D-AE19-62706E023703}">
                      <ahyp:hlinkClr xmlns:ahyp="http://schemas.microsoft.com/office/drawing/2018/hyperlinkcolor" val="tx"/>
                    </a:ext>
                  </a:extLst>
                </a:hlinkClick>
              </a:rPr>
              <a:t> (</a:t>
            </a:r>
            <a:r>
              <a:rPr lang="en-AU" dirty="0">
                <a:hlinkClick r:id="rId2"/>
              </a:rPr>
              <a:t>https://www.cs.ubc.ca/~murphyk/MLbook/</a:t>
            </a:r>
            <a:r>
              <a:rPr lang="en-AU" u="sng" dirty="0">
                <a:solidFill>
                  <a:schemeClr val="tx2"/>
                </a:solidFill>
                <a:hlinkClick r:id="rId2">
                  <a:extLst>
                    <a:ext uri="{A12FA001-AC4F-418D-AE19-62706E023703}">
                      <ahyp:hlinkClr xmlns:ahyp="http://schemas.microsoft.com/office/drawing/2018/hyperlinkcolor" val="tx"/>
                    </a:ext>
                  </a:extLst>
                </a:hlinkClick>
              </a:rPr>
              <a:t>) </a:t>
            </a:r>
            <a:endParaRPr lang="en-AU" u="sng" dirty="0">
              <a:solidFill>
                <a:schemeClr val="tx2"/>
              </a:solidFill>
            </a:endParaRPr>
          </a:p>
          <a:p>
            <a:pPr lvl="1"/>
            <a:endParaRPr lang="en-AU" u="sng" dirty="0">
              <a:solidFill>
                <a:schemeClr val="tx2"/>
              </a:solidFill>
            </a:endParaRPr>
          </a:p>
          <a:p>
            <a:pPr lvl="1"/>
            <a:endParaRPr lang="en-AU" u="sng" dirty="0">
              <a:solidFill>
                <a:schemeClr val="tx2"/>
              </a:solidFill>
            </a:endParaRPr>
          </a:p>
          <a:p>
            <a:pPr lvl="1"/>
            <a:endParaRPr lang="en-AU" u="sng" dirty="0">
              <a:solidFill>
                <a:schemeClr val="tx2"/>
              </a:solidFill>
            </a:endParaRPr>
          </a:p>
          <a:p>
            <a:pPr lvl="1"/>
            <a:r>
              <a:rPr lang="en-AU" b="1" u="sng" dirty="0">
                <a:solidFill>
                  <a:schemeClr val="tx2"/>
                </a:solidFill>
                <a:hlinkClick r:id="rId3">
                  <a:extLst>
                    <a:ext uri="{A12FA001-AC4F-418D-AE19-62706E023703}">
                      <ahyp:hlinkClr xmlns:ahyp="http://schemas.microsoft.com/office/drawing/2018/hyperlinkcolor" val="tx"/>
                    </a:ext>
                  </a:extLst>
                </a:hlinkClick>
              </a:rPr>
              <a:t>Mining of Massive Data Sets (</a:t>
            </a:r>
            <a:r>
              <a:rPr lang="en-AU" dirty="0">
                <a:hlinkClick r:id="rId3"/>
              </a:rPr>
              <a:t>http://infolab.stanford.edu/~ullman/mmds.html</a:t>
            </a:r>
            <a:endParaRPr lang="en-AU" dirty="0"/>
          </a:p>
          <a:p>
            <a:pPr lvl="1"/>
            <a:endParaRPr lang="en-AU" u="sng" dirty="0">
              <a:solidFill>
                <a:schemeClr val="tx2"/>
              </a:solidFill>
            </a:endParaRPr>
          </a:p>
          <a:p>
            <a:pPr lvl="1"/>
            <a:endParaRPr lang="en-AU" u="sng" dirty="0">
              <a:solidFill>
                <a:schemeClr val="tx2"/>
              </a:solidFill>
            </a:endParaRPr>
          </a:p>
          <a:p>
            <a:pPr lvl="1"/>
            <a:endParaRPr lang="en-AU" u="sng" dirty="0">
              <a:solidFill>
                <a:schemeClr val="tx2"/>
              </a:solidFill>
            </a:endParaRPr>
          </a:p>
          <a:p>
            <a:pPr lvl="1"/>
            <a:endParaRPr lang="en-AU" u="sng" dirty="0">
              <a:solidFill>
                <a:schemeClr val="tx2"/>
              </a:solidFill>
            </a:endParaRPr>
          </a:p>
          <a:p>
            <a:pPr lvl="1"/>
            <a:endParaRPr lang="en-AU" u="sng" dirty="0">
              <a:solidFill>
                <a:schemeClr val="tx2"/>
              </a:solidFill>
            </a:endParaRPr>
          </a:p>
          <a:p>
            <a:r>
              <a:rPr lang="en-US" dirty="0">
                <a:latin typeface="Arial" charset="0"/>
              </a:rPr>
              <a:t>This and other relevant works can be found in the university library</a:t>
            </a:r>
          </a:p>
          <a:p>
            <a:endParaRPr lang="en-US" dirty="0">
              <a:latin typeface="Arial" charset="0"/>
            </a:endParaRPr>
          </a:p>
        </p:txBody>
      </p:sp>
      <p:pic>
        <p:nvPicPr>
          <p:cNvPr id="2" name="Picture 1">
            <a:extLst>
              <a:ext uri="{FF2B5EF4-FFF2-40B4-BE49-F238E27FC236}">
                <a16:creationId xmlns:a16="http://schemas.microsoft.com/office/drawing/2014/main" id="{092393C5-FC6A-3044-9D84-FFC6ED91F5A5}"/>
              </a:ext>
            </a:extLst>
          </p:cNvPr>
          <p:cNvPicPr>
            <a:picLocks noChangeAspect="1"/>
          </p:cNvPicPr>
          <p:nvPr/>
        </p:nvPicPr>
        <p:blipFill>
          <a:blip r:embed="rId4"/>
          <a:stretch>
            <a:fillRect/>
          </a:stretch>
        </p:blipFill>
        <p:spPr>
          <a:xfrm>
            <a:off x="6857154" y="1346199"/>
            <a:ext cx="1465894" cy="1724910"/>
          </a:xfrm>
          <a:prstGeom prst="rect">
            <a:avLst/>
          </a:prstGeom>
        </p:spPr>
      </p:pic>
      <p:pic>
        <p:nvPicPr>
          <p:cNvPr id="3" name="Picture 2">
            <a:extLst>
              <a:ext uri="{FF2B5EF4-FFF2-40B4-BE49-F238E27FC236}">
                <a16:creationId xmlns:a16="http://schemas.microsoft.com/office/drawing/2014/main" id="{C14E7D78-E45F-074D-9C0F-7BAB20F20D71}"/>
              </a:ext>
            </a:extLst>
          </p:cNvPr>
          <p:cNvPicPr>
            <a:picLocks noChangeAspect="1"/>
          </p:cNvPicPr>
          <p:nvPr/>
        </p:nvPicPr>
        <p:blipFill>
          <a:blip r:embed="rId5"/>
          <a:stretch>
            <a:fillRect/>
          </a:stretch>
        </p:blipFill>
        <p:spPr>
          <a:xfrm>
            <a:off x="6855990" y="3275483"/>
            <a:ext cx="1465894" cy="2102037"/>
          </a:xfrm>
          <a:prstGeom prst="rect">
            <a:avLst/>
          </a:prstGeom>
        </p:spPr>
      </p:pic>
    </p:spTree>
    <p:extLst>
      <p:ext uri="{BB962C8B-B14F-4D97-AF65-F5344CB8AC3E}">
        <p14:creationId xmlns:p14="http://schemas.microsoft.com/office/powerpoint/2010/main" val="3074605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atin typeface="Arial" charset="0"/>
              </a:rPr>
              <a:t>Expectations</a:t>
            </a:r>
          </a:p>
        </p:txBody>
      </p:sp>
      <p:sp>
        <p:nvSpPr>
          <p:cNvPr id="45058" name="Content Placeholder 2"/>
          <p:cNvSpPr>
            <a:spLocks noGrp="1"/>
          </p:cNvSpPr>
          <p:nvPr>
            <p:ph idx="1"/>
          </p:nvPr>
        </p:nvSpPr>
        <p:spPr/>
        <p:txBody>
          <a:bodyPr>
            <a:normAutofit lnSpcReduction="10000"/>
          </a:bodyPr>
          <a:lstStyle/>
          <a:p>
            <a:r>
              <a:rPr lang="en-US" dirty="0">
                <a:latin typeface="Arial" charset="0"/>
              </a:rPr>
              <a:t>Students attend scheduled classes, and devote an </a:t>
            </a:r>
            <a:r>
              <a:rPr lang="en-US" i="1" dirty="0">
                <a:latin typeface="Arial" charset="0"/>
              </a:rPr>
              <a:t>extra</a:t>
            </a:r>
            <a:r>
              <a:rPr lang="en-US" dirty="0">
                <a:latin typeface="Arial" charset="0"/>
              </a:rPr>
              <a:t> 6-9 </a:t>
            </a:r>
            <a:r>
              <a:rPr lang="en-US" dirty="0" err="1">
                <a:latin typeface="Arial" charset="0"/>
              </a:rPr>
              <a:t>hrs</a:t>
            </a:r>
            <a:r>
              <a:rPr lang="en-US" dirty="0">
                <a:latin typeface="Arial" charset="0"/>
              </a:rPr>
              <a:t> per week</a:t>
            </a:r>
          </a:p>
          <a:p>
            <a:pPr lvl="1"/>
            <a:r>
              <a:rPr lang="en-US" dirty="0">
                <a:latin typeface="Arial" charset="0"/>
              </a:rPr>
              <a:t>doing assessments</a:t>
            </a:r>
          </a:p>
          <a:p>
            <a:pPr lvl="1"/>
            <a:r>
              <a:rPr lang="en-US" dirty="0">
                <a:latin typeface="Arial" charset="0"/>
              </a:rPr>
              <a:t>preparing and reviewing for classes</a:t>
            </a:r>
          </a:p>
          <a:p>
            <a:pPr lvl="1"/>
            <a:r>
              <a:rPr lang="en-US" dirty="0">
                <a:latin typeface="Arial" charset="0"/>
              </a:rPr>
              <a:t>revising and integrating the ideas</a:t>
            </a:r>
          </a:p>
          <a:p>
            <a:pPr lvl="1"/>
            <a:r>
              <a:rPr lang="en-US" dirty="0">
                <a:latin typeface="Arial" charset="0"/>
              </a:rPr>
              <a:t>practice and self-assess</a:t>
            </a:r>
          </a:p>
          <a:p>
            <a:r>
              <a:rPr lang="en-US" dirty="0">
                <a:latin typeface="Arial" charset="0"/>
              </a:rPr>
              <a:t>Students are responsible learners</a:t>
            </a:r>
          </a:p>
          <a:p>
            <a:pPr lvl="1"/>
            <a:r>
              <a:rPr lang="en-US" dirty="0">
                <a:latin typeface="Arial" charset="0"/>
                <a:ea typeface="Arial" charset="0"/>
                <a:cs typeface="Arial" charset="0"/>
              </a:rPr>
              <a:t>Participate in classes, constructively</a:t>
            </a:r>
          </a:p>
          <a:p>
            <a:pPr lvl="2"/>
            <a:r>
              <a:rPr lang="en-US" dirty="0">
                <a:latin typeface="Arial" charset="0"/>
                <a:ea typeface="Arial" charset="0"/>
                <a:cs typeface="Arial" charset="0"/>
              </a:rPr>
              <a:t>Respect for one another (criticize ideas, not people)</a:t>
            </a:r>
          </a:p>
          <a:p>
            <a:pPr lvl="2"/>
            <a:r>
              <a:rPr lang="en-US" dirty="0">
                <a:latin typeface="Arial" charset="0"/>
                <a:ea typeface="Arial" charset="0"/>
                <a:cs typeface="Arial" charset="0"/>
              </a:rPr>
              <a:t>Humility: none of us knows it all; each of us knows valuable things</a:t>
            </a:r>
          </a:p>
          <a:p>
            <a:pPr lvl="1"/>
            <a:r>
              <a:rPr lang="en-US" dirty="0">
                <a:latin typeface="Arial" charset="0"/>
                <a:ea typeface="Arial" charset="0"/>
                <a:cs typeface="Arial" charset="0"/>
              </a:rPr>
              <a:t>Check Canvas site at least once a week!</a:t>
            </a:r>
          </a:p>
          <a:p>
            <a:pPr lvl="1"/>
            <a:r>
              <a:rPr lang="en-US" dirty="0">
                <a:latin typeface="Arial" charset="0"/>
                <a:ea typeface="Arial" charset="0"/>
                <a:cs typeface="Arial" charset="0"/>
              </a:rPr>
              <a:t>Notify academics whenever there are difficulties</a:t>
            </a:r>
          </a:p>
          <a:p>
            <a:pPr lvl="1"/>
            <a:r>
              <a:rPr lang="en-US" dirty="0">
                <a:latin typeface="Arial" charset="0"/>
                <a:ea typeface="Arial" charset="0"/>
                <a:cs typeface="Arial" charset="0"/>
              </a:rPr>
              <a:t>Notify group partners honestly and promptly about difficulties</a:t>
            </a:r>
          </a:p>
        </p:txBody>
      </p:sp>
    </p:spTree>
    <p:extLst>
      <p:ext uri="{BB962C8B-B14F-4D97-AF65-F5344CB8AC3E}">
        <p14:creationId xmlns:p14="http://schemas.microsoft.com/office/powerpoint/2010/main" val="179698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Arial" charset="0"/>
              </a:rPr>
              <a:t>Self-test</a:t>
            </a:r>
          </a:p>
        </p:txBody>
      </p:sp>
      <p:sp>
        <p:nvSpPr>
          <p:cNvPr id="46082" name="Content Placeholder 2"/>
          <p:cNvSpPr>
            <a:spLocks noGrp="1"/>
          </p:cNvSpPr>
          <p:nvPr>
            <p:ph idx="1"/>
          </p:nvPr>
        </p:nvSpPr>
        <p:spPr/>
        <p:txBody>
          <a:bodyPr/>
          <a:lstStyle/>
          <a:p>
            <a:r>
              <a:rPr lang="en-US">
                <a:latin typeface="Arial" charset="0"/>
              </a:rPr>
              <a:t>How much work will you be devoting to this unit, each week?</a:t>
            </a:r>
          </a:p>
          <a:p>
            <a:r>
              <a:rPr lang="en-US">
                <a:latin typeface="Arial" charset="0"/>
              </a:rPr>
              <a:t>Do you need to buy a book?</a:t>
            </a:r>
          </a:p>
          <a:p>
            <a:r>
              <a:rPr lang="en-US">
                <a:latin typeface="Arial" charset="0"/>
              </a:rPr>
              <a:t>Who should you see if difficulties arise?</a:t>
            </a:r>
          </a:p>
        </p:txBody>
      </p:sp>
    </p:spTree>
    <p:extLst>
      <p:ext uri="{BB962C8B-B14F-4D97-AF65-F5344CB8AC3E}">
        <p14:creationId xmlns:p14="http://schemas.microsoft.com/office/powerpoint/2010/main" val="3117063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latin typeface="Arial" charset="0"/>
              </a:rPr>
              <a:t>COMP5318: Task</a:t>
            </a:r>
          </a:p>
        </p:txBody>
      </p:sp>
      <p:sp>
        <p:nvSpPr>
          <p:cNvPr id="32770" name="Content Placeholder 2"/>
          <p:cNvSpPr>
            <a:spLocks noGrp="1"/>
          </p:cNvSpPr>
          <p:nvPr>
            <p:ph idx="1"/>
          </p:nvPr>
        </p:nvSpPr>
        <p:spPr/>
        <p:txBody>
          <a:bodyPr/>
          <a:lstStyle/>
          <a:p>
            <a:r>
              <a:rPr lang="en-US" dirty="0">
                <a:latin typeface="Arial" charset="0"/>
              </a:rPr>
              <a:t>2 assignments during the course</a:t>
            </a:r>
          </a:p>
          <a:p>
            <a:r>
              <a:rPr lang="en-US" dirty="0">
                <a:latin typeface="Arial" charset="0"/>
              </a:rPr>
              <a:t>Individual coding (Python, Assignment 1)</a:t>
            </a:r>
          </a:p>
          <a:p>
            <a:r>
              <a:rPr lang="en-US" dirty="0">
                <a:latin typeface="Arial" charset="0"/>
              </a:rPr>
              <a:t>Group project (Python, Assignment 2)</a:t>
            </a:r>
          </a:p>
          <a:p>
            <a:r>
              <a:rPr lang="en-US" dirty="0">
                <a:latin typeface="Arial" charset="0"/>
              </a:rPr>
              <a:t>Quiz (Week 6)</a:t>
            </a:r>
          </a:p>
          <a:p>
            <a:r>
              <a:rPr lang="en-US" dirty="0">
                <a:latin typeface="Arial" charset="0"/>
              </a:rPr>
              <a:t>Exam</a:t>
            </a:r>
          </a:p>
          <a:p>
            <a:endParaRPr lang="en-US" dirty="0">
              <a:latin typeface="Arial" charset="0"/>
            </a:endParaRPr>
          </a:p>
          <a:p>
            <a:r>
              <a:rPr lang="en-US" dirty="0">
                <a:latin typeface="Arial" charset="0"/>
              </a:rPr>
              <a:t>Note: coding will be required to run in the CS lab environment</a:t>
            </a:r>
          </a:p>
          <a:p>
            <a:pPr lvl="1"/>
            <a:r>
              <a:rPr lang="en-US" dirty="0">
                <a:latin typeface="Arial" charset="0"/>
              </a:rPr>
              <a:t>if you work on a home machine, check it in the lab too!</a:t>
            </a:r>
          </a:p>
        </p:txBody>
      </p:sp>
    </p:spTree>
    <p:extLst>
      <p:ext uri="{BB962C8B-B14F-4D97-AF65-F5344CB8AC3E}">
        <p14:creationId xmlns:p14="http://schemas.microsoft.com/office/powerpoint/2010/main" val="357916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539D64-9E6E-044B-B6C2-89533A45A565}"/>
              </a:ext>
            </a:extLst>
          </p:cNvPr>
          <p:cNvSpPr>
            <a:spLocks noGrp="1"/>
          </p:cNvSpPr>
          <p:nvPr>
            <p:ph type="title"/>
          </p:nvPr>
        </p:nvSpPr>
        <p:spPr/>
        <p:txBody>
          <a:bodyPr/>
          <a:lstStyle/>
          <a:p>
            <a:r>
              <a:rPr lang="en-US" dirty="0"/>
              <a:t>Welcome</a:t>
            </a:r>
          </a:p>
        </p:txBody>
      </p:sp>
    </p:spTree>
    <p:extLst>
      <p:ext uri="{BB962C8B-B14F-4D97-AF65-F5344CB8AC3E}">
        <p14:creationId xmlns:p14="http://schemas.microsoft.com/office/powerpoint/2010/main" val="420065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a:latin typeface="Arial" charset="0"/>
              </a:rPr>
              <a:t>COMP5318 Quiz</a:t>
            </a:r>
          </a:p>
        </p:txBody>
      </p:sp>
      <p:sp>
        <p:nvSpPr>
          <p:cNvPr id="36866" name="Content Placeholder 2"/>
          <p:cNvSpPr>
            <a:spLocks noGrp="1"/>
          </p:cNvSpPr>
          <p:nvPr>
            <p:ph idx="1"/>
          </p:nvPr>
        </p:nvSpPr>
        <p:spPr/>
        <p:txBody>
          <a:bodyPr/>
          <a:lstStyle/>
          <a:p>
            <a:r>
              <a:rPr lang="en-US" dirty="0">
                <a:latin typeface="Arial" charset="0"/>
              </a:rPr>
              <a:t>Due in week 6</a:t>
            </a:r>
          </a:p>
          <a:p>
            <a:r>
              <a:rPr lang="en-US" dirty="0">
                <a:latin typeface="Arial" charset="0"/>
              </a:rPr>
              <a:t>Worth 15% of the unit</a:t>
            </a:r>
          </a:p>
          <a:p>
            <a:r>
              <a:rPr lang="en-US" dirty="0">
                <a:latin typeface="Arial" charset="0"/>
              </a:rPr>
              <a:t>Individual</a:t>
            </a:r>
          </a:p>
          <a:p>
            <a:endParaRPr lang="en-US" dirty="0">
              <a:latin typeface="Arial" charset="0"/>
            </a:endParaRPr>
          </a:p>
        </p:txBody>
      </p:sp>
    </p:spTree>
    <p:extLst>
      <p:ext uri="{BB962C8B-B14F-4D97-AF65-F5344CB8AC3E}">
        <p14:creationId xmlns:p14="http://schemas.microsoft.com/office/powerpoint/2010/main" val="218559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dirty="0">
                <a:latin typeface="Arial" charset="0"/>
              </a:rPr>
              <a:t>COMP5318 Assignment 1</a:t>
            </a:r>
          </a:p>
        </p:txBody>
      </p:sp>
      <p:sp>
        <p:nvSpPr>
          <p:cNvPr id="33794" name="Content Placeholder 2"/>
          <p:cNvSpPr>
            <a:spLocks noGrp="1"/>
          </p:cNvSpPr>
          <p:nvPr>
            <p:ph idx="1"/>
          </p:nvPr>
        </p:nvSpPr>
        <p:spPr/>
        <p:txBody>
          <a:bodyPr/>
          <a:lstStyle/>
          <a:p>
            <a:r>
              <a:rPr lang="en-US" dirty="0">
                <a:latin typeface="Arial" charset="0"/>
              </a:rPr>
              <a:t>Due in week 9</a:t>
            </a:r>
          </a:p>
          <a:p>
            <a:r>
              <a:rPr lang="en-US" dirty="0">
                <a:latin typeface="Arial" charset="0"/>
              </a:rPr>
              <a:t>Worth 15%</a:t>
            </a:r>
          </a:p>
          <a:p>
            <a:r>
              <a:rPr lang="en-US" dirty="0">
                <a:latin typeface="Arial" charset="0"/>
              </a:rPr>
              <a:t>Description: Individual </a:t>
            </a:r>
          </a:p>
          <a:p>
            <a:pPr marL="0" indent="0">
              <a:buNone/>
            </a:pPr>
            <a:endParaRPr lang="en-US" dirty="0">
              <a:latin typeface="Arial" charset="0"/>
            </a:endParaRPr>
          </a:p>
        </p:txBody>
      </p:sp>
    </p:spTree>
    <p:extLst>
      <p:ext uri="{BB962C8B-B14F-4D97-AF65-F5344CB8AC3E}">
        <p14:creationId xmlns:p14="http://schemas.microsoft.com/office/powerpoint/2010/main" val="1853248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dirty="0">
                <a:latin typeface="Arial" charset="0"/>
              </a:rPr>
              <a:t>COMP5318 Assignment 2</a:t>
            </a:r>
          </a:p>
        </p:txBody>
      </p:sp>
      <p:sp>
        <p:nvSpPr>
          <p:cNvPr id="33794" name="Content Placeholder 2"/>
          <p:cNvSpPr>
            <a:spLocks noGrp="1"/>
          </p:cNvSpPr>
          <p:nvPr>
            <p:ph idx="1"/>
          </p:nvPr>
        </p:nvSpPr>
        <p:spPr/>
        <p:txBody>
          <a:bodyPr/>
          <a:lstStyle/>
          <a:p>
            <a:r>
              <a:rPr lang="en-US" dirty="0">
                <a:latin typeface="Arial" charset="0"/>
              </a:rPr>
              <a:t>Due in week 12</a:t>
            </a:r>
          </a:p>
          <a:p>
            <a:r>
              <a:rPr lang="en-US" dirty="0">
                <a:latin typeface="Arial" charset="0"/>
              </a:rPr>
              <a:t>Worth 20%</a:t>
            </a:r>
          </a:p>
          <a:p>
            <a:r>
              <a:rPr lang="en-US" dirty="0">
                <a:latin typeface="Arial" charset="0"/>
              </a:rPr>
              <a:t>Description: Groups of 3 students, method comparison and analysis</a:t>
            </a:r>
          </a:p>
          <a:p>
            <a:pPr marL="0" indent="0">
              <a:buNone/>
            </a:pPr>
            <a:endParaRPr lang="en-US" dirty="0">
              <a:latin typeface="Arial" charset="0"/>
            </a:endParaRPr>
          </a:p>
        </p:txBody>
      </p:sp>
    </p:spTree>
    <p:extLst>
      <p:ext uri="{BB962C8B-B14F-4D97-AF65-F5344CB8AC3E}">
        <p14:creationId xmlns:p14="http://schemas.microsoft.com/office/powerpoint/2010/main" val="31666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a:latin typeface="Arial" charset="0"/>
              </a:rPr>
              <a:t>COMP5318 Exam</a:t>
            </a:r>
          </a:p>
        </p:txBody>
      </p:sp>
      <p:sp>
        <p:nvSpPr>
          <p:cNvPr id="36866" name="Content Placeholder 2"/>
          <p:cNvSpPr>
            <a:spLocks noGrp="1"/>
          </p:cNvSpPr>
          <p:nvPr>
            <p:ph idx="1"/>
          </p:nvPr>
        </p:nvSpPr>
        <p:spPr/>
        <p:txBody>
          <a:bodyPr/>
          <a:lstStyle/>
          <a:p>
            <a:r>
              <a:rPr lang="en-US" dirty="0">
                <a:latin typeface="Arial" charset="0"/>
              </a:rPr>
              <a:t>Worth 50% of the unit</a:t>
            </a:r>
          </a:p>
          <a:p>
            <a:r>
              <a:rPr lang="en-US" dirty="0">
                <a:latin typeface="Arial" charset="0"/>
              </a:rPr>
              <a:t>Covers content of the unit</a:t>
            </a:r>
          </a:p>
          <a:p>
            <a:r>
              <a:rPr lang="en-US" dirty="0">
                <a:latin typeface="Arial" charset="0"/>
              </a:rPr>
              <a:t>School of Computer Science policy: you must get at least 40% of the marks available on the exam, in order to pass the unit</a:t>
            </a:r>
          </a:p>
        </p:txBody>
      </p:sp>
    </p:spTree>
    <p:extLst>
      <p:ext uri="{BB962C8B-B14F-4D97-AF65-F5344CB8AC3E}">
        <p14:creationId xmlns:p14="http://schemas.microsoft.com/office/powerpoint/2010/main" val="289692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117474"/>
            <a:ext cx="8229600" cy="1345565"/>
          </a:xfrm>
        </p:spPr>
        <p:txBody>
          <a:bodyPr/>
          <a:lstStyle/>
          <a:p>
            <a:r>
              <a:rPr lang="en-US" dirty="0">
                <a:latin typeface="Arial" charset="0"/>
              </a:rPr>
              <a:t>Special Consideration (University policy)</a:t>
            </a:r>
          </a:p>
        </p:txBody>
      </p:sp>
      <p:sp>
        <p:nvSpPr>
          <p:cNvPr id="52226" name="Content Placeholder 2"/>
          <p:cNvSpPr>
            <a:spLocks noGrp="1"/>
          </p:cNvSpPr>
          <p:nvPr>
            <p:ph idx="1"/>
          </p:nvPr>
        </p:nvSpPr>
        <p:spPr>
          <a:xfrm>
            <a:off x="250825" y="1463040"/>
            <a:ext cx="8662988" cy="4990148"/>
          </a:xfrm>
        </p:spPr>
        <p:txBody>
          <a:bodyPr>
            <a:normAutofit lnSpcReduction="10000"/>
          </a:bodyPr>
          <a:lstStyle/>
          <a:p>
            <a:pPr eaLnBrk="1" hangingPunct="1"/>
            <a:r>
              <a:rPr lang="en-US" dirty="0">
                <a:latin typeface="Arial" charset="0"/>
              </a:rPr>
              <a:t>If your performance on assessments is affected by illness or misadventure</a:t>
            </a:r>
          </a:p>
          <a:p>
            <a:pPr eaLnBrk="1" hangingPunct="1"/>
            <a:r>
              <a:rPr lang="en-US" dirty="0">
                <a:latin typeface="Arial" charset="0"/>
              </a:rPr>
              <a:t>Follow proper bureaucratic procedures</a:t>
            </a:r>
          </a:p>
          <a:p>
            <a:pPr lvl="1" eaLnBrk="1" hangingPunct="1"/>
            <a:r>
              <a:rPr lang="en-US" dirty="0">
                <a:latin typeface="Arial" charset="0"/>
                <a:ea typeface="Arial" charset="0"/>
                <a:cs typeface="Arial" charset="0"/>
              </a:rPr>
              <a:t>Have professional practitioner sign special </a:t>
            </a:r>
            <a:r>
              <a:rPr lang="en-US" dirty="0" err="1">
                <a:latin typeface="Arial" charset="0"/>
                <a:ea typeface="Arial" charset="0"/>
                <a:cs typeface="Arial" charset="0"/>
              </a:rPr>
              <a:t>USyd</a:t>
            </a:r>
            <a:r>
              <a:rPr lang="en-US" dirty="0">
                <a:latin typeface="Arial" charset="0"/>
                <a:ea typeface="Arial" charset="0"/>
                <a:cs typeface="Arial" charset="0"/>
              </a:rPr>
              <a:t> form</a:t>
            </a:r>
          </a:p>
          <a:p>
            <a:pPr lvl="1" eaLnBrk="1" hangingPunct="1"/>
            <a:r>
              <a:rPr lang="en-US" dirty="0">
                <a:latin typeface="Arial" charset="0"/>
                <a:ea typeface="Arial" charset="0"/>
                <a:cs typeface="Arial" charset="0"/>
              </a:rPr>
              <a:t>Submit application for special consideration online, upload scans</a:t>
            </a:r>
          </a:p>
          <a:p>
            <a:pPr lvl="1" eaLnBrk="1" hangingPunct="1"/>
            <a:r>
              <a:rPr lang="en-US" dirty="0">
                <a:latin typeface="Arial" charset="0"/>
                <a:ea typeface="Arial" charset="0"/>
                <a:cs typeface="Arial" charset="0"/>
              </a:rPr>
              <a:t>Note you have only a quite short deadline for applying</a:t>
            </a:r>
          </a:p>
          <a:p>
            <a:pPr lvl="1"/>
            <a:r>
              <a:rPr lang="en-US" dirty="0">
                <a:latin typeface="Arial" charset="0"/>
                <a:ea typeface="Arial" charset="0"/>
                <a:cs typeface="Arial" charset="0"/>
                <a:hlinkClick r:id="rId2"/>
              </a:rPr>
              <a:t>http://sydney.edu.au/current_students/special_consideration/</a:t>
            </a:r>
            <a:r>
              <a:rPr lang="en-US" dirty="0">
                <a:latin typeface="Arial" charset="0"/>
                <a:ea typeface="Arial" charset="0"/>
                <a:cs typeface="Arial" charset="0"/>
              </a:rPr>
              <a:t> </a:t>
            </a:r>
          </a:p>
          <a:p>
            <a:pPr eaLnBrk="1" hangingPunct="1"/>
            <a:r>
              <a:rPr lang="en-US" dirty="0">
                <a:latin typeface="Arial" charset="0"/>
              </a:rPr>
              <a:t>Also, notify coordinator by email </a:t>
            </a:r>
            <a:r>
              <a:rPr lang="en-US" i="1" dirty="0">
                <a:latin typeface="Arial" charset="0"/>
              </a:rPr>
              <a:t>as soon as anything begins to go wrong</a:t>
            </a:r>
          </a:p>
          <a:p>
            <a:pPr eaLnBrk="1" hangingPunct="1"/>
            <a:r>
              <a:rPr lang="en-US" dirty="0">
                <a:latin typeface="Arial" charset="0"/>
              </a:rPr>
              <a:t>There is a similar process if you need special arrangements </a:t>
            </a:r>
            <a:r>
              <a:rPr lang="en-US" dirty="0" err="1">
                <a:latin typeface="Arial" charset="0"/>
              </a:rPr>
              <a:t>eg</a:t>
            </a:r>
            <a:r>
              <a:rPr lang="en-US" dirty="0">
                <a:latin typeface="Arial" charset="0"/>
              </a:rPr>
              <a:t> for religious observance, military service, representative sports</a:t>
            </a:r>
          </a:p>
        </p:txBody>
      </p:sp>
    </p:spTree>
    <p:extLst>
      <p:ext uri="{BB962C8B-B14F-4D97-AF65-F5344CB8AC3E}">
        <p14:creationId xmlns:p14="http://schemas.microsoft.com/office/powerpoint/2010/main" val="245068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Late assessments in COMP5318</a:t>
            </a:r>
          </a:p>
        </p:txBody>
      </p:sp>
      <p:sp>
        <p:nvSpPr>
          <p:cNvPr id="52226" name="Content Placeholder 2"/>
          <p:cNvSpPr>
            <a:spLocks noGrp="1"/>
          </p:cNvSpPr>
          <p:nvPr>
            <p:ph idx="1"/>
          </p:nvPr>
        </p:nvSpPr>
        <p:spPr>
          <a:xfrm>
            <a:off x="240506" y="1417320"/>
            <a:ext cx="8662988" cy="4898708"/>
          </a:xfrm>
        </p:spPr>
        <p:txBody>
          <a:bodyPr>
            <a:normAutofit fontScale="92500" lnSpcReduction="20000"/>
          </a:bodyPr>
          <a:lstStyle/>
          <a:p>
            <a:pPr eaLnBrk="1" hangingPunct="1"/>
            <a:r>
              <a:rPr lang="en-US" dirty="0">
                <a:latin typeface="Arial" charset="0"/>
              </a:rPr>
              <a:t>Suppose you hand in work after the deadline:</a:t>
            </a:r>
          </a:p>
          <a:p>
            <a:pPr eaLnBrk="1" hangingPunct="1"/>
            <a:r>
              <a:rPr lang="en-US" dirty="0">
                <a:latin typeface="Arial" charset="0"/>
              </a:rPr>
              <a:t>If you have not been granted special consideration or arrangements</a:t>
            </a:r>
          </a:p>
          <a:p>
            <a:pPr lvl="1" eaLnBrk="1" hangingPunct="1"/>
            <a:r>
              <a:rPr lang="en-US" dirty="0">
                <a:latin typeface="Arial" charset="0"/>
                <a:ea typeface="Arial" charset="0"/>
                <a:cs typeface="Arial" charset="0"/>
              </a:rPr>
              <a:t>A penalty of 5% of the maximum marks will be taken per day (or part) late. After ten days, you will be awarded a mark of zero.</a:t>
            </a:r>
          </a:p>
          <a:p>
            <a:r>
              <a:rPr lang="en-US" i="1" dirty="0">
                <a:latin typeface="Arial" charset="0"/>
                <a:ea typeface="Arial" charset="0"/>
                <a:cs typeface="Arial" charset="0"/>
              </a:rPr>
              <a:t>e.g. If an assignment is worth 40% of the final mark and you are one hour late submitting, then the maximum marks possible would be 38%. </a:t>
            </a:r>
          </a:p>
          <a:p>
            <a:r>
              <a:rPr lang="en-US" i="1" dirty="0">
                <a:latin typeface="Arial" charset="0"/>
                <a:ea typeface="Arial" charset="0"/>
                <a:cs typeface="Arial" charset="0"/>
              </a:rPr>
              <a:t>e.g. If an assignment is worth 40% of the final mark and you are 28 hours late submitting, then the maximum marks possible marks would be 36%.</a:t>
            </a:r>
          </a:p>
          <a:p>
            <a:r>
              <a:rPr lang="en-US" dirty="0">
                <a:latin typeface="Arial" charset="0"/>
                <a:ea typeface="Arial" charset="0"/>
                <a:cs typeface="Arial" charset="0"/>
              </a:rPr>
              <a:t>Warning: submission sites get very slow near deadlines</a:t>
            </a:r>
          </a:p>
          <a:p>
            <a:r>
              <a:rPr lang="en-US" dirty="0">
                <a:solidFill>
                  <a:srgbClr val="FF0000"/>
                </a:solidFill>
                <a:latin typeface="Arial" charset="0"/>
                <a:ea typeface="Arial" charset="0"/>
                <a:cs typeface="Arial" charset="0"/>
              </a:rPr>
              <a:t>Submit early (12 hours in advance);</a:t>
            </a:r>
            <a:r>
              <a:rPr lang="en-US" dirty="0">
                <a:latin typeface="Arial" charset="0"/>
                <a:ea typeface="Arial" charset="0"/>
                <a:cs typeface="Arial" charset="0"/>
              </a:rPr>
              <a:t> you can resubmit if there is time before the deadline</a:t>
            </a:r>
            <a:endParaRPr lang="en-US" dirty="0">
              <a:latin typeface="Arial" charset="0"/>
            </a:endParaRPr>
          </a:p>
        </p:txBody>
      </p:sp>
    </p:spTree>
    <p:extLst>
      <p:ext uri="{BB962C8B-B14F-4D97-AF65-F5344CB8AC3E}">
        <p14:creationId xmlns:p14="http://schemas.microsoft.com/office/powerpoint/2010/main" val="1824064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Academic Integrity (University policy)</a:t>
            </a:r>
          </a:p>
        </p:txBody>
      </p:sp>
      <p:sp>
        <p:nvSpPr>
          <p:cNvPr id="52226" name="Content Placeholder 2"/>
          <p:cNvSpPr>
            <a:spLocks noGrp="1"/>
          </p:cNvSpPr>
          <p:nvPr>
            <p:ph idx="1"/>
          </p:nvPr>
        </p:nvSpPr>
        <p:spPr>
          <a:xfrm>
            <a:off x="240506" y="1636078"/>
            <a:ext cx="8662988" cy="4679950"/>
          </a:xfrm>
        </p:spPr>
        <p:txBody>
          <a:bodyPr>
            <a:normAutofit fontScale="85000" lnSpcReduction="20000"/>
          </a:bodyPr>
          <a:lstStyle/>
          <a:p>
            <a:r>
              <a:rPr lang="en-US" dirty="0">
                <a:latin typeface="Arial" charset="0"/>
              </a:rPr>
              <a:t>“The University of Sydney is unequivocally opposed to, and intolerant of, plagiarism and academic dishonesty.</a:t>
            </a:r>
          </a:p>
          <a:p>
            <a:pPr marL="742950" lvl="2" indent="-342900">
              <a:buFont typeface="Lucida Grande" charset="0"/>
              <a:buChar char="–"/>
            </a:pPr>
            <a:r>
              <a:rPr lang="en-US" sz="2400" dirty="0">
                <a:latin typeface="Arial" charset="0"/>
              </a:rPr>
              <a:t>Academic dishonesty means seeking to obtain or obtaining academic advantage for oneself or for others (including in the assessment or publication of work) by dishonest or unfair means. </a:t>
            </a:r>
          </a:p>
          <a:p>
            <a:pPr marL="742950" lvl="2" indent="-342900">
              <a:buFont typeface="Lucida Grande" charset="0"/>
              <a:buChar char="–"/>
            </a:pPr>
            <a:r>
              <a:rPr lang="en-US" sz="2400" dirty="0">
                <a:latin typeface="Arial" charset="0"/>
              </a:rPr>
              <a:t>Plagiarism means presenting another person’s work as one’s own work by presenting, copying or reproducing it without appropriate acknowledgement of the source.”  [from site below]</a:t>
            </a:r>
          </a:p>
          <a:p>
            <a:pPr marL="342900" lvl="1" indent="-342900">
              <a:buFont typeface="Lucida Grande" charset="0"/>
              <a:buChar char="–"/>
            </a:pPr>
            <a:r>
              <a:rPr lang="en-US" sz="2400" dirty="0">
                <a:latin typeface="Arial" charset="0"/>
                <a:ea typeface="Arial" charset="0"/>
                <a:cs typeface="Arial" charset="0"/>
                <a:hlinkClick r:id="rId2"/>
              </a:rPr>
              <a:t>http://sydney.edu.au/elearning/student/EI/index.shtml</a:t>
            </a:r>
            <a:r>
              <a:rPr lang="en-US" sz="2400" dirty="0">
                <a:latin typeface="Arial" charset="0"/>
                <a:ea typeface="Arial" charset="0"/>
                <a:cs typeface="Arial" charset="0"/>
              </a:rPr>
              <a:t> </a:t>
            </a:r>
          </a:p>
          <a:p>
            <a:r>
              <a:rPr lang="en-US" dirty="0">
                <a:latin typeface="Arial" charset="0"/>
              </a:rPr>
              <a:t>Submitted work is compared against other work (from students, the internet, </a:t>
            </a:r>
            <a:r>
              <a:rPr lang="en-US" dirty="0" err="1">
                <a:latin typeface="Arial" charset="0"/>
              </a:rPr>
              <a:t>etc</a:t>
            </a:r>
            <a:r>
              <a:rPr lang="en-US" dirty="0">
                <a:latin typeface="Arial" charset="0"/>
              </a:rPr>
              <a:t>)</a:t>
            </a:r>
          </a:p>
          <a:p>
            <a:pPr lvl="1"/>
            <a:r>
              <a:rPr lang="en-US" dirty="0" err="1">
                <a:latin typeface="Arial" charset="0"/>
              </a:rPr>
              <a:t>TurnitIn</a:t>
            </a:r>
            <a:r>
              <a:rPr lang="en-US" dirty="0">
                <a:latin typeface="Arial" charset="0"/>
              </a:rPr>
              <a:t> for textual tasks (through Canvas), other systems for code</a:t>
            </a:r>
          </a:p>
          <a:p>
            <a:pPr lvl="1"/>
            <a:r>
              <a:rPr lang="en-US" dirty="0" err="1">
                <a:latin typeface="Arial" charset="0"/>
              </a:rPr>
              <a:t>Gradescope</a:t>
            </a:r>
            <a:endParaRPr lang="en-US" dirty="0">
              <a:latin typeface="Arial" charset="0"/>
            </a:endParaRPr>
          </a:p>
          <a:p>
            <a:r>
              <a:rPr lang="en-US" dirty="0">
                <a:latin typeface="Arial" charset="0"/>
              </a:rPr>
              <a:t>Penalties for academic dishonesty or plagiarism can be severe</a:t>
            </a:r>
          </a:p>
        </p:txBody>
      </p:sp>
    </p:spTree>
    <p:extLst>
      <p:ext uri="{BB962C8B-B14F-4D97-AF65-F5344CB8AC3E}">
        <p14:creationId xmlns:p14="http://schemas.microsoft.com/office/powerpoint/2010/main" val="14599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Arial" charset="0"/>
              </a:rPr>
              <a:t>Self-test</a:t>
            </a:r>
          </a:p>
        </p:txBody>
      </p:sp>
      <p:sp>
        <p:nvSpPr>
          <p:cNvPr id="3" name="Content Placeholder 2"/>
          <p:cNvSpPr>
            <a:spLocks noGrp="1"/>
          </p:cNvSpPr>
          <p:nvPr>
            <p:ph idx="1"/>
          </p:nvPr>
        </p:nvSpPr>
        <p:spPr/>
        <p:txBody>
          <a:bodyPr/>
          <a:lstStyle/>
          <a:p>
            <a:pPr>
              <a:defRPr/>
            </a:pPr>
            <a:r>
              <a:rPr lang="en-US" dirty="0"/>
              <a:t>When is the first assessment work due?</a:t>
            </a:r>
          </a:p>
          <a:p>
            <a:pPr>
              <a:defRPr/>
            </a:pPr>
            <a:r>
              <a:rPr lang="en-US" dirty="0"/>
              <a:t>What do you do if you get sick during semester?</a:t>
            </a:r>
          </a:p>
          <a:p>
            <a:pPr>
              <a:defRPr/>
            </a:pPr>
            <a:r>
              <a:rPr lang="en-US" dirty="0"/>
              <a:t>What help can you  use when answering assessments?</a:t>
            </a:r>
          </a:p>
          <a:p>
            <a:pPr>
              <a:defRPr/>
            </a:pPr>
            <a:r>
              <a:rPr lang="en-US" dirty="0"/>
              <a:t>How do you find out about assignment instructions?</a:t>
            </a:r>
          </a:p>
          <a:p>
            <a:pPr>
              <a:defRPr/>
            </a:pPr>
            <a:r>
              <a:rPr lang="en-US" dirty="0"/>
              <a:t>How do you submit your work?</a:t>
            </a:r>
          </a:p>
          <a:p>
            <a:pPr>
              <a:defRPr/>
            </a:pPr>
            <a:r>
              <a:rPr lang="en-US" dirty="0"/>
              <a:t>What is </a:t>
            </a:r>
            <a:r>
              <a:rPr lang="en-US" dirty="0" err="1"/>
              <a:t>TurnitIn</a:t>
            </a:r>
            <a:r>
              <a:rPr lang="en-US" dirty="0"/>
              <a:t>?</a:t>
            </a:r>
          </a:p>
          <a:p>
            <a:pPr>
              <a:defRPr/>
            </a:pPr>
            <a:r>
              <a:rPr lang="en-US" dirty="0"/>
              <a:t>What language will you be coding in?</a:t>
            </a:r>
          </a:p>
          <a:p>
            <a:pPr marL="0" indent="0">
              <a:buFont typeface="Arial" charset="0"/>
              <a:buNone/>
              <a:defRPr/>
            </a:pPr>
            <a:endParaRPr lang="en-US" dirty="0"/>
          </a:p>
        </p:txBody>
      </p:sp>
    </p:spTree>
    <p:extLst>
      <p:ext uri="{BB962C8B-B14F-4D97-AF65-F5344CB8AC3E}">
        <p14:creationId xmlns:p14="http://schemas.microsoft.com/office/powerpoint/2010/main" val="268969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Academic Integrity Practice</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73550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9F3D9-B1B6-D449-8AF5-07DA007D14BD}"/>
              </a:ext>
            </a:extLst>
          </p:cNvPr>
          <p:cNvSpPr>
            <a:spLocks noGrp="1"/>
          </p:cNvSpPr>
          <p:nvPr>
            <p:ph idx="1"/>
          </p:nvPr>
        </p:nvSpPr>
        <p:spPr/>
        <p:txBody>
          <a:bodyPr/>
          <a:lstStyle/>
          <a:p>
            <a:r>
              <a:rPr lang="en-US" dirty="0"/>
              <a:t>Source:</a:t>
            </a:r>
          </a:p>
          <a:p>
            <a:pPr lvl="1"/>
            <a:r>
              <a:rPr lang="en-US" dirty="0"/>
              <a:t>Different types of </a:t>
            </a:r>
            <a:r>
              <a:rPr lang="en-US" dirty="0">
                <a:solidFill>
                  <a:srgbClr val="FF0000"/>
                </a:solidFill>
              </a:rPr>
              <a:t>sources of help </a:t>
            </a:r>
            <a:r>
              <a:rPr lang="en-US" dirty="0"/>
              <a:t>are accepted for </a:t>
            </a:r>
            <a:r>
              <a:rPr lang="en-US" dirty="0">
                <a:solidFill>
                  <a:srgbClr val="FF0000"/>
                </a:solidFill>
              </a:rPr>
              <a:t>different academic levels </a:t>
            </a:r>
            <a:r>
              <a:rPr lang="en-US" dirty="0"/>
              <a:t>(Junior, Intermediate, Senior, Postgraduate)</a:t>
            </a:r>
          </a:p>
          <a:p>
            <a:pPr marL="342891" lvl="1" indent="0">
              <a:buNone/>
            </a:pPr>
            <a:endParaRPr lang="en-US" dirty="0"/>
          </a:p>
          <a:p>
            <a:r>
              <a:rPr lang="en-US" dirty="0"/>
              <a:t>Nature of Help:</a:t>
            </a:r>
          </a:p>
          <a:p>
            <a:pPr lvl="1"/>
            <a:r>
              <a:rPr lang="en-US" dirty="0"/>
              <a:t>Different types of help are accepted for </a:t>
            </a:r>
            <a:r>
              <a:rPr lang="en-US" dirty="0">
                <a:solidFill>
                  <a:srgbClr val="FF0000"/>
                </a:solidFill>
              </a:rPr>
              <a:t>different types of assessment</a:t>
            </a:r>
            <a:r>
              <a:rPr lang="en-US" dirty="0"/>
              <a:t>.</a:t>
            </a:r>
          </a:p>
          <a:p>
            <a:endParaRPr lang="en-US" dirty="0"/>
          </a:p>
          <a:p>
            <a:r>
              <a:rPr lang="en-US" dirty="0"/>
              <a:t>Two slides explaining “Source” and “Nature” of help allowed</a:t>
            </a:r>
          </a:p>
          <a:p>
            <a:r>
              <a:rPr lang="en-US" dirty="0">
                <a:solidFill>
                  <a:srgbClr val="FF0000"/>
                </a:solidFill>
              </a:rPr>
              <a:t>You can adjust </a:t>
            </a:r>
            <a:r>
              <a:rPr lang="en-US" dirty="0"/>
              <a:t>the chart to suite the academic integrity requirement for your assessments.</a:t>
            </a:r>
          </a:p>
        </p:txBody>
      </p:sp>
      <p:sp>
        <p:nvSpPr>
          <p:cNvPr id="3" name="Title 2">
            <a:extLst>
              <a:ext uri="{FF2B5EF4-FFF2-40B4-BE49-F238E27FC236}">
                <a16:creationId xmlns:a16="http://schemas.microsoft.com/office/drawing/2014/main" id="{3B5F9EA6-9440-8542-918A-06388AA35508}"/>
              </a:ext>
            </a:extLst>
          </p:cNvPr>
          <p:cNvSpPr>
            <a:spLocks noGrp="1"/>
          </p:cNvSpPr>
          <p:nvPr>
            <p:ph type="title"/>
          </p:nvPr>
        </p:nvSpPr>
        <p:spPr/>
        <p:txBody>
          <a:bodyPr/>
          <a:lstStyle/>
          <a:p>
            <a:r>
              <a:rPr lang="en-US" dirty="0"/>
              <a:t>Different levels/types of Academic Integrity practice</a:t>
            </a:r>
          </a:p>
        </p:txBody>
      </p:sp>
    </p:spTree>
    <p:extLst>
      <p:ext uri="{BB962C8B-B14F-4D97-AF65-F5344CB8AC3E}">
        <p14:creationId xmlns:p14="http://schemas.microsoft.com/office/powerpoint/2010/main" val="246961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t>Acknowledgement of Country</a:t>
            </a:r>
          </a:p>
        </p:txBody>
      </p:sp>
      <p:sp>
        <p:nvSpPr>
          <p:cNvPr id="3" name="Content Placeholder 2">
            <a:extLst>
              <a:ext uri="{FF2B5EF4-FFF2-40B4-BE49-F238E27FC236}">
                <a16:creationId xmlns:a16="http://schemas.microsoft.com/office/drawing/2014/main" id="{57C53812-58E7-9043-9DBF-402318627088}"/>
              </a:ext>
            </a:extLst>
          </p:cNvPr>
          <p:cNvSpPr>
            <a:spLocks noGrp="1"/>
          </p:cNvSpPr>
          <p:nvPr>
            <p:ph idx="1"/>
          </p:nvPr>
        </p:nvSpPr>
        <p:spPr/>
        <p:txBody>
          <a:bodyPr/>
          <a:lstStyle/>
          <a:p>
            <a:pPr marL="0" indent="0" algn="ctr">
              <a:buNone/>
            </a:pPr>
            <a:r>
              <a:rPr lang="en-AU" i="1" dirty="0"/>
              <a:t>I would like to acknowledge the Traditional Owners of Australia and recognise their continuing connection to land, water and culture. I am currently on the land of the </a:t>
            </a:r>
            <a:r>
              <a:rPr lang="en-AU" i="1" dirty="0" err="1"/>
              <a:t>Gadigal</a:t>
            </a:r>
            <a:r>
              <a:rPr lang="en-AU" i="1" dirty="0"/>
              <a:t> (Cadigal) people of the Eora Nation and pay my respects to their Elders, past, present and emerging. </a:t>
            </a:r>
          </a:p>
          <a:p>
            <a:pPr marL="0" indent="0" algn="ctr">
              <a:buNone/>
            </a:pPr>
            <a:endParaRPr lang="en-AU" i="1" dirty="0"/>
          </a:p>
          <a:p>
            <a:pPr marL="0" indent="0" algn="ctr">
              <a:buNone/>
            </a:pPr>
            <a:r>
              <a:rPr lang="en-AU" i="1" dirty="0"/>
              <a:t>I further acknowledge the Traditional Owners of the country on which you are on and pay respects to their Elders, past, present and future.</a:t>
            </a:r>
            <a:endParaRPr lang="en-US" dirty="0"/>
          </a:p>
        </p:txBody>
      </p:sp>
    </p:spTree>
    <p:extLst>
      <p:ext uri="{BB962C8B-B14F-4D97-AF65-F5344CB8AC3E}">
        <p14:creationId xmlns:p14="http://schemas.microsoft.com/office/powerpoint/2010/main" val="1870613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nvPr>
        </p:nvGraphicFramePr>
        <p:xfrm>
          <a:off x="278581" y="2334364"/>
          <a:ext cx="8586839" cy="1135380"/>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1025493">
                  <a:extLst>
                    <a:ext uri="{9D8B030D-6E8A-4147-A177-3AD203B41FA5}">
                      <a16:colId xmlns:a16="http://schemas.microsoft.com/office/drawing/2014/main" val="3834186357"/>
                    </a:ext>
                  </a:extLst>
                </a:gridCol>
                <a:gridCol w="1455008">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bg1"/>
                          </a:solidFill>
                        </a:rPr>
                        <a:t>Online forums/</a:t>
                      </a:r>
                    </a:p>
                    <a:p>
                      <a:pPr algn="ctr"/>
                      <a:r>
                        <a:rPr lang="en-US" sz="1400" dirty="0">
                          <a:solidFill>
                            <a:schemeClr val="bg1"/>
                          </a:solidFill>
                        </a:rPr>
                        <a:t>Online tutors</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Students outside course/</a:t>
                      </a:r>
                      <a:r>
                        <a:rPr lang="en-US" sz="1400" dirty="0" err="1"/>
                        <a:t>UoS</a:t>
                      </a:r>
                      <a:endParaRPr lang="en-US" sz="1400" dirty="0"/>
                    </a:p>
                  </a:txBody>
                  <a:tcPr marL="68580" marR="68580" marT="34290" marB="34290"/>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76489"/>
            <a:ext cx="8586839" cy="923330"/>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7" y="4343185"/>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181088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nvPr>
        </p:nvGraphicFramePr>
        <p:xfrm>
          <a:off x="278579" y="2334364"/>
          <a:ext cx="8426450" cy="948773"/>
        </p:xfrm>
        <a:graphic>
          <a:graphicData uri="http://schemas.openxmlformats.org/drawingml/2006/table">
            <a:tbl>
              <a:tblPr firstRow="1" bandRow="1">
                <a:tableStyleId>{5C22544A-7EE6-4342-B048-85BDC9FD1C3A}</a:tableStyleId>
              </a:tblPr>
              <a:tblGrid>
                <a:gridCol w="1749346">
                  <a:extLst>
                    <a:ext uri="{9D8B030D-6E8A-4147-A177-3AD203B41FA5}">
                      <a16:colId xmlns:a16="http://schemas.microsoft.com/office/drawing/2014/main" val="1293753816"/>
                    </a:ext>
                  </a:extLst>
                </a:gridCol>
                <a:gridCol w="1790858">
                  <a:extLst>
                    <a:ext uri="{9D8B030D-6E8A-4147-A177-3AD203B41FA5}">
                      <a16:colId xmlns:a16="http://schemas.microsoft.com/office/drawing/2014/main" val="2840082032"/>
                    </a:ext>
                  </a:extLst>
                </a:gridCol>
                <a:gridCol w="1890039">
                  <a:extLst>
                    <a:ext uri="{9D8B030D-6E8A-4147-A177-3AD203B41FA5}">
                      <a16:colId xmlns:a16="http://schemas.microsoft.com/office/drawing/2014/main" val="1988281380"/>
                    </a:ext>
                  </a:extLst>
                </a:gridCol>
                <a:gridCol w="1464276">
                  <a:extLst>
                    <a:ext uri="{9D8B030D-6E8A-4147-A177-3AD203B41FA5}">
                      <a16:colId xmlns:a16="http://schemas.microsoft.com/office/drawing/2014/main" val="3834186357"/>
                    </a:ext>
                  </a:extLst>
                </a:gridCol>
                <a:gridCol w="1531931">
                  <a:extLst>
                    <a:ext uri="{9D8B030D-6E8A-4147-A177-3AD203B41FA5}">
                      <a16:colId xmlns:a16="http://schemas.microsoft.com/office/drawing/2014/main" val="4247083310"/>
                    </a:ext>
                  </a:extLst>
                </a:gridCol>
              </a:tblGrid>
              <a:tr h="948773">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bg1"/>
                          </a:solidFill>
                        </a:rPr>
                        <a:t>Sharing approach/concept to derive assignment solution</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encouraged to obtain help through relevant teaching material and practices but not directly on assessment materials</a:t>
            </a:r>
          </a:p>
        </p:txBody>
      </p:sp>
      <p:grpSp>
        <p:nvGrpSpPr>
          <p:cNvPr id="25" name="Group 24">
            <a:extLst>
              <a:ext uri="{FF2B5EF4-FFF2-40B4-BE49-F238E27FC236}">
                <a16:creationId xmlns:a16="http://schemas.microsoft.com/office/drawing/2014/main" id="{1C31F972-9491-664D-9C1E-598802D123BC}"/>
              </a:ext>
            </a:extLst>
          </p:cNvPr>
          <p:cNvGrpSpPr/>
          <p:nvPr/>
        </p:nvGrpSpPr>
        <p:grpSpPr>
          <a:xfrm>
            <a:off x="3739669" y="5023365"/>
            <a:ext cx="4531839" cy="1257836"/>
            <a:chOff x="1310554" y="5501391"/>
            <a:chExt cx="5993025" cy="1677113"/>
          </a:xfrm>
        </p:grpSpPr>
        <p:sp>
          <p:nvSpPr>
            <p:cNvPr id="26" name="Rectangle 25">
              <a:extLst>
                <a:ext uri="{FF2B5EF4-FFF2-40B4-BE49-F238E27FC236}">
                  <a16:creationId xmlns:a16="http://schemas.microsoft.com/office/drawing/2014/main" id="{9189B88B-A3D1-084A-82E7-3821269ACE08}"/>
                </a:ext>
              </a:extLst>
            </p:cNvPr>
            <p:cNvSpPr/>
            <p:nvPr/>
          </p:nvSpPr>
          <p:spPr>
            <a:xfrm>
              <a:off x="1310554" y="5552343"/>
              <a:ext cx="234778" cy="234778"/>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F0E4A6-ADD2-7045-8110-E6DE5A711003}"/>
                </a:ext>
              </a:extLst>
            </p:cNvPr>
            <p:cNvSpPr/>
            <p:nvPr/>
          </p:nvSpPr>
          <p:spPr>
            <a:xfrm>
              <a:off x="1310554" y="5952676"/>
              <a:ext cx="234778" cy="234778"/>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A1B870-B196-8B4C-B96F-BEE0DDB499DD}"/>
                </a:ext>
              </a:extLst>
            </p:cNvPr>
            <p:cNvSpPr/>
            <p:nvPr/>
          </p:nvSpPr>
          <p:spPr>
            <a:xfrm>
              <a:off x="1310554" y="6353007"/>
              <a:ext cx="234778" cy="234778"/>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8DC21-951A-BD4D-923B-2FC269F1AF28}"/>
                </a:ext>
              </a:extLst>
            </p:cNvPr>
            <p:cNvSpPr/>
            <p:nvPr/>
          </p:nvSpPr>
          <p:spPr>
            <a:xfrm>
              <a:off x="1310554" y="6753338"/>
              <a:ext cx="234778" cy="234778"/>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0EA897-F45A-4A4F-ACFB-19624B04A82C}"/>
                </a:ext>
              </a:extLst>
            </p:cNvPr>
            <p:cNvSpPr txBox="1"/>
            <p:nvPr/>
          </p:nvSpPr>
          <p:spPr>
            <a:xfrm>
              <a:off x="1755396" y="5501391"/>
              <a:ext cx="2051221" cy="492442"/>
            </a:xfrm>
            <a:prstGeom prst="rect">
              <a:avLst/>
            </a:prstGeom>
            <a:noFill/>
          </p:spPr>
          <p:txBody>
            <a:bodyPr wrap="square" rtlCol="0">
              <a:spAutoFit/>
            </a:bodyPr>
            <a:lstStyle/>
            <a:p>
              <a:r>
                <a:rPr lang="en-US" dirty="0"/>
                <a:t>Encouraged</a:t>
              </a:r>
            </a:p>
          </p:txBody>
        </p:sp>
        <p:sp>
          <p:nvSpPr>
            <p:cNvPr id="31" name="TextBox 30">
              <a:extLst>
                <a:ext uri="{FF2B5EF4-FFF2-40B4-BE49-F238E27FC236}">
                  <a16:creationId xmlns:a16="http://schemas.microsoft.com/office/drawing/2014/main" id="{F0E317A2-172F-6A44-AABD-A6AEBB7BA126}"/>
                </a:ext>
              </a:extLst>
            </p:cNvPr>
            <p:cNvSpPr txBox="1"/>
            <p:nvPr/>
          </p:nvSpPr>
          <p:spPr>
            <a:xfrm>
              <a:off x="1755394" y="5887471"/>
              <a:ext cx="5548185" cy="492442"/>
            </a:xfrm>
            <a:prstGeom prst="rect">
              <a:avLst/>
            </a:prstGeom>
            <a:noFill/>
          </p:spPr>
          <p:txBody>
            <a:bodyPr wrap="square" rtlCol="0">
              <a:spAutoFit/>
            </a:bodyPr>
            <a:lstStyle/>
            <a:p>
              <a:r>
                <a:rPr lang="en-US" dirty="0"/>
                <a:t>Attribution required</a:t>
              </a:r>
            </a:p>
          </p:txBody>
        </p:sp>
        <p:sp>
          <p:nvSpPr>
            <p:cNvPr id="32" name="TextBox 31">
              <a:extLst>
                <a:ext uri="{FF2B5EF4-FFF2-40B4-BE49-F238E27FC236}">
                  <a16:creationId xmlns:a16="http://schemas.microsoft.com/office/drawing/2014/main" id="{BC1EA7A0-2FCC-D042-B679-FAD0E09E1A61}"/>
                </a:ext>
              </a:extLst>
            </p:cNvPr>
            <p:cNvSpPr txBox="1"/>
            <p:nvPr/>
          </p:nvSpPr>
          <p:spPr>
            <a:xfrm>
              <a:off x="1755394" y="6285729"/>
              <a:ext cx="5548185" cy="492442"/>
            </a:xfrm>
            <a:prstGeom prst="rect">
              <a:avLst/>
            </a:prstGeom>
            <a:noFill/>
          </p:spPr>
          <p:txBody>
            <a:bodyPr wrap="square" rtlCol="0">
              <a:spAutoFit/>
            </a:bodyPr>
            <a:lstStyle/>
            <a:p>
              <a:r>
                <a:rPr lang="en-US" dirty="0"/>
                <a:t>Not acceptable</a:t>
              </a:r>
            </a:p>
          </p:txBody>
        </p:sp>
        <p:sp>
          <p:nvSpPr>
            <p:cNvPr id="33" name="TextBox 32">
              <a:extLst>
                <a:ext uri="{FF2B5EF4-FFF2-40B4-BE49-F238E27FC236}">
                  <a16:creationId xmlns:a16="http://schemas.microsoft.com/office/drawing/2014/main" id="{8880BEB2-44E8-6642-9849-7EAE2916EC7F}"/>
                </a:ext>
              </a:extLst>
            </p:cNvPr>
            <p:cNvSpPr txBox="1"/>
            <p:nvPr/>
          </p:nvSpPr>
          <p:spPr>
            <a:xfrm>
              <a:off x="1755394" y="6686062"/>
              <a:ext cx="5548185"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7602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nvPr>
        </p:nvGraphicFramePr>
        <p:xfrm>
          <a:off x="278581" y="2334364"/>
          <a:ext cx="8586839" cy="948773"/>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979155">
                  <a:extLst>
                    <a:ext uri="{9D8B030D-6E8A-4147-A177-3AD203B41FA5}">
                      <a16:colId xmlns:a16="http://schemas.microsoft.com/office/drawing/2014/main" val="3834186357"/>
                    </a:ext>
                  </a:extLst>
                </a:gridCol>
                <a:gridCol w="1501346">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tx1"/>
                          </a:solidFill>
                        </a:rPr>
                        <a:t>Online forums/</a:t>
                      </a:r>
                    </a:p>
                    <a:p>
                      <a:pPr algn="ctr"/>
                      <a:r>
                        <a:rPr lang="en-US" sz="1400" dirty="0">
                          <a:solidFill>
                            <a:schemeClr val="tx1"/>
                          </a:solidFill>
                        </a:rPr>
                        <a:t>Online tutors</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solidFill>
                            <a:schemeClr val="tx1"/>
                          </a:solidFill>
                        </a:rPr>
                        <a:t>Students outside course/</a:t>
                      </a:r>
                      <a:r>
                        <a:rPr lang="en-US" sz="1400" dirty="0" err="1">
                          <a:solidFill>
                            <a:schemeClr val="tx1"/>
                          </a:solidFill>
                        </a:rPr>
                        <a:t>UoS</a:t>
                      </a:r>
                      <a:endParaRPr lang="en-US" sz="1400" dirty="0">
                        <a:solidFill>
                          <a:schemeClr val="tx1"/>
                        </a:solidFill>
                      </a:endParaRPr>
                    </a:p>
                    <a:p>
                      <a:pPr algn="ctr"/>
                      <a:endParaRPr lang="en-US" sz="1400" dirty="0"/>
                    </a:p>
                  </a:txBody>
                  <a:tcPr marL="68580" marR="68580" marT="34290" marB="34290">
                    <a:solidFill>
                      <a:srgbClr val="FFFF00"/>
                    </a:solidFill>
                  </a:tcPr>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81" y="1167413"/>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1" y="1747753"/>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4023"/>
            <a:ext cx="8586839" cy="1200329"/>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high level knowledge/skills</a:t>
            </a:r>
          </a:p>
          <a:p>
            <a:pPr marL="214313" indent="-214313">
              <a:buFont typeface="Arial" panose="020B0604020202020204" pitchFamily="34" charset="0"/>
              <a:buChar char="•"/>
            </a:pPr>
            <a:r>
              <a:rPr lang="en-US" dirty="0"/>
              <a:t>A student needs to gain skills to find, evaluate and apply existing knowledge/solutions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6" y="4361720"/>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398235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nvPr>
        </p:nvGraphicFramePr>
        <p:xfrm>
          <a:off x="278579" y="2334363"/>
          <a:ext cx="8507075" cy="999089"/>
        </p:xfrm>
        <a:graphic>
          <a:graphicData uri="http://schemas.openxmlformats.org/drawingml/2006/table">
            <a:tbl>
              <a:tblPr firstRow="1" bandRow="1">
                <a:tableStyleId>{5C22544A-7EE6-4342-B048-85BDC9FD1C3A}</a:tableStyleId>
              </a:tblPr>
              <a:tblGrid>
                <a:gridCol w="1766084">
                  <a:extLst>
                    <a:ext uri="{9D8B030D-6E8A-4147-A177-3AD203B41FA5}">
                      <a16:colId xmlns:a16="http://schemas.microsoft.com/office/drawing/2014/main" val="1293753816"/>
                    </a:ext>
                  </a:extLst>
                </a:gridCol>
                <a:gridCol w="1807993">
                  <a:extLst>
                    <a:ext uri="{9D8B030D-6E8A-4147-A177-3AD203B41FA5}">
                      <a16:colId xmlns:a16="http://schemas.microsoft.com/office/drawing/2014/main" val="2840082032"/>
                    </a:ext>
                  </a:extLst>
                </a:gridCol>
                <a:gridCol w="1908123">
                  <a:extLst>
                    <a:ext uri="{9D8B030D-6E8A-4147-A177-3AD203B41FA5}">
                      <a16:colId xmlns:a16="http://schemas.microsoft.com/office/drawing/2014/main" val="1988281380"/>
                    </a:ext>
                  </a:extLst>
                </a:gridCol>
                <a:gridCol w="1478286">
                  <a:extLst>
                    <a:ext uri="{9D8B030D-6E8A-4147-A177-3AD203B41FA5}">
                      <a16:colId xmlns:a16="http://schemas.microsoft.com/office/drawing/2014/main" val="3834186357"/>
                    </a:ext>
                  </a:extLst>
                </a:gridCol>
                <a:gridCol w="1546589">
                  <a:extLst>
                    <a:ext uri="{9D8B030D-6E8A-4147-A177-3AD203B41FA5}">
                      <a16:colId xmlns:a16="http://schemas.microsoft.com/office/drawing/2014/main" val="4247083310"/>
                    </a:ext>
                  </a:extLst>
                </a:gridCol>
              </a:tblGrid>
              <a:tr h="999089">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tx1"/>
                          </a:solidFill>
                        </a:rPr>
                        <a:t>Sharing approach/concept to derive assignment solution</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 to obtain help through relevant teaching material and practices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497682" y="4857735"/>
            <a:ext cx="4531841" cy="1257837"/>
            <a:chOff x="990544" y="5293609"/>
            <a:chExt cx="5993026" cy="1677114"/>
          </a:xfrm>
        </p:grpSpPr>
        <p:sp>
          <p:nvSpPr>
            <p:cNvPr id="8" name="Rectangle 7">
              <a:extLst>
                <a:ext uri="{FF2B5EF4-FFF2-40B4-BE49-F238E27FC236}">
                  <a16:creationId xmlns:a16="http://schemas.microsoft.com/office/drawing/2014/main" id="{9189B88B-A3D1-084A-82E7-3821269ACE08}"/>
                </a:ext>
              </a:extLst>
            </p:cNvPr>
            <p:cNvSpPr/>
            <p:nvPr/>
          </p:nvSpPr>
          <p:spPr>
            <a:xfrm>
              <a:off x="990544" y="5344564"/>
              <a:ext cx="234778" cy="234780"/>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990544" y="5744895"/>
              <a:ext cx="234778" cy="234780"/>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990544" y="6145228"/>
              <a:ext cx="234778" cy="234780"/>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990544" y="6545560"/>
              <a:ext cx="234778" cy="234780"/>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435386" y="5293609"/>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435384" y="5679690"/>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435384" y="6077949"/>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435384" y="6478281"/>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58377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WHS Induction</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3241988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AU">
                <a:latin typeface="Arial" charset="0"/>
              </a:rPr>
              <a:t>General Housekeeping – Use of Labs</a:t>
            </a:r>
          </a:p>
        </p:txBody>
      </p:sp>
      <p:sp>
        <p:nvSpPr>
          <p:cNvPr id="17411" name="Rectangle 3"/>
          <p:cNvSpPr>
            <a:spLocks noGrp="1"/>
          </p:cNvSpPr>
          <p:nvPr>
            <p:ph type="body" idx="1"/>
          </p:nvPr>
        </p:nvSpPr>
        <p:spPr/>
        <p:txBody>
          <a:bodyPr/>
          <a:lstStyle/>
          <a:p>
            <a:pPr eaLnBrk="1" hangingPunct="1"/>
            <a:endParaRPr lang="en-AU" sz="1800">
              <a:latin typeface="Arial" charset="0"/>
            </a:endParaRPr>
          </a:p>
          <a:p>
            <a:pPr eaLnBrk="1" hangingPunct="1"/>
            <a:r>
              <a:rPr lang="en-AU" sz="1800">
                <a:latin typeface="Arial" charset="0"/>
              </a:rPr>
              <a:t>Keep work area clean and orderly</a:t>
            </a:r>
          </a:p>
          <a:p>
            <a:pPr eaLnBrk="1" hangingPunct="1"/>
            <a:r>
              <a:rPr lang="en-AU" sz="1800">
                <a:latin typeface="Arial" charset="0"/>
              </a:rPr>
              <a:t>Remove trip hazards around desk area</a:t>
            </a:r>
          </a:p>
          <a:p>
            <a:pPr eaLnBrk="1" hangingPunct="1"/>
            <a:r>
              <a:rPr lang="en-AU" sz="1800">
                <a:latin typeface="Arial" charset="0"/>
              </a:rPr>
              <a:t>No food and drink near machines</a:t>
            </a:r>
          </a:p>
          <a:p>
            <a:pPr eaLnBrk="1" hangingPunct="1"/>
            <a:r>
              <a:rPr lang="en-AU" sz="1800">
                <a:latin typeface="Arial" charset="0"/>
              </a:rPr>
              <a:t>No smoking permitted within University buildings</a:t>
            </a:r>
          </a:p>
          <a:p>
            <a:pPr eaLnBrk="1" hangingPunct="1"/>
            <a:r>
              <a:rPr lang="en-AU" sz="1800">
                <a:latin typeface="Arial" charset="0"/>
              </a:rPr>
              <a:t>Do not unplug or move equipment without permission</a:t>
            </a:r>
          </a:p>
          <a:p>
            <a:pPr eaLnBrk="1" hangingPunct="1"/>
            <a:endParaRPr lang="en-AU" sz="1800">
              <a:latin typeface="Arial" charset="0"/>
            </a:endParaRPr>
          </a:p>
        </p:txBody>
      </p:sp>
      <p:sp>
        <p:nvSpPr>
          <p:cNvPr id="17412" name="AutoShape 5"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117475" y="-17907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sp>
        <p:nvSpPr>
          <p:cNvPr id="17413" name="AutoShape 9"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269875" y="-16383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pic>
        <p:nvPicPr>
          <p:cNvPr id="174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581525"/>
            <a:ext cx="987425" cy="1266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4437063"/>
            <a:ext cx="1620837" cy="16208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533900"/>
            <a:ext cx="1652588" cy="1654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72025"/>
            <a:ext cx="1123950" cy="1123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8"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984625"/>
            <a:ext cx="2143125" cy="2143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63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EMERGENCIES – Be prepared</a:t>
            </a:r>
            <a:endParaRPr lang="en-AU">
              <a:latin typeface="Arial" charset="0"/>
            </a:endParaRPr>
          </a:p>
        </p:txBody>
      </p:sp>
      <p:sp>
        <p:nvSpPr>
          <p:cNvPr id="9" name="TextBox 8">
            <a:hlinkClick r:id="rId2"/>
          </p:cNvPr>
          <p:cNvSpPr txBox="1"/>
          <p:nvPr/>
        </p:nvSpPr>
        <p:spPr>
          <a:xfrm>
            <a:off x="1334453" y="1300162"/>
            <a:ext cx="6113597" cy="369332"/>
          </a:xfrm>
          <a:prstGeom prst="rect">
            <a:avLst/>
          </a:prstGeom>
          <a:noFill/>
        </p:spPr>
        <p:txBody>
          <a:bodyPr wrap="none">
            <a:spAutoFit/>
          </a:bodyPr>
          <a:lstStyle/>
          <a:p>
            <a:pPr>
              <a:defRPr/>
            </a:pPr>
            <a:r>
              <a:rPr lang="en-US" b="1" dirty="0">
                <a:solidFill>
                  <a:schemeClr val="accent6">
                    <a:lumMod val="60000"/>
                    <a:lumOff val="40000"/>
                  </a:schemeClr>
                </a:solidFill>
                <a:ea typeface="+mn-ea"/>
                <a:hlinkClick r:id="rId3" action="ppaction://hlinkfile"/>
              </a:rPr>
              <a:t>https://sydney.edu.au/campus-life/safety-security.html</a:t>
            </a:r>
            <a:endParaRPr lang="en-AU" b="1" dirty="0">
              <a:solidFill>
                <a:schemeClr val="accent6">
                  <a:lumMod val="60000"/>
                  <a:lumOff val="40000"/>
                </a:schemeClr>
              </a:solidFill>
              <a:ea typeface="+mn-ea"/>
            </a:endParaRPr>
          </a:p>
        </p:txBody>
      </p:sp>
      <p:sp>
        <p:nvSpPr>
          <p:cNvPr id="10" name="Right Arrow 9"/>
          <p:cNvSpPr/>
          <p:nvPr/>
        </p:nvSpPr>
        <p:spPr>
          <a:xfrm>
            <a:off x="323850" y="1341438"/>
            <a:ext cx="5032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2" name="Picture 1"/>
          <p:cNvPicPr>
            <a:picLocks noChangeAspect="1"/>
          </p:cNvPicPr>
          <p:nvPr/>
        </p:nvPicPr>
        <p:blipFill>
          <a:blip r:embed="rId4"/>
          <a:stretch>
            <a:fillRect/>
          </a:stretch>
        </p:blipFill>
        <p:spPr>
          <a:xfrm>
            <a:off x="1782529" y="1798816"/>
            <a:ext cx="4263941" cy="4511126"/>
          </a:xfrm>
          <a:prstGeom prst="rect">
            <a:avLst/>
          </a:prstGeom>
        </p:spPr>
      </p:pic>
    </p:spTree>
    <p:extLst>
      <p:ext uri="{BB962C8B-B14F-4D97-AF65-F5344CB8AC3E}">
        <p14:creationId xmlns:p14="http://schemas.microsoft.com/office/powerpoint/2010/main" val="1010428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EMERGENCIES</a:t>
            </a:r>
            <a:endParaRPr lang="en-AU">
              <a:latin typeface="Arial" charset="0"/>
            </a:endParaRPr>
          </a:p>
        </p:txBody>
      </p:sp>
      <p:sp>
        <p:nvSpPr>
          <p:cNvPr id="8" name="Rectangle 7"/>
          <p:cNvSpPr/>
          <p:nvPr/>
        </p:nvSpPr>
        <p:spPr>
          <a:xfrm>
            <a:off x="743523" y="1196752"/>
            <a:ext cx="7898814" cy="175432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rPr>
              <a:t>Where is your closest safe exit ?</a:t>
            </a:r>
            <a:endParaRPr lang="en-AU"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endParaRP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1" y="3621702"/>
            <a:ext cx="7258051" cy="27003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7315198" y="4278084"/>
            <a:ext cx="718459" cy="8817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33185" y="3652514"/>
            <a:ext cx="1883229" cy="461665"/>
          </a:xfrm>
          <a:prstGeom prst="rect">
            <a:avLst/>
          </a:prstGeom>
          <a:noFill/>
        </p:spPr>
        <p:txBody>
          <a:bodyPr wrap="square" rtlCol="0">
            <a:spAutoFit/>
          </a:bodyPr>
          <a:lstStyle/>
          <a:p>
            <a:r>
              <a:rPr lang="en-AU" sz="1200" b="1" dirty="0"/>
              <a:t>Assembly Area: </a:t>
            </a:r>
            <a:r>
              <a:rPr lang="en-AU" sz="1200" b="1" dirty="0" err="1"/>
              <a:t>Cadigal</a:t>
            </a:r>
            <a:r>
              <a:rPr lang="en-AU" sz="1200" b="1" dirty="0"/>
              <a:t> Green</a:t>
            </a:r>
          </a:p>
        </p:txBody>
      </p:sp>
      <p:pic>
        <p:nvPicPr>
          <p:cNvPr id="16" name="Picture 15"/>
          <p:cNvPicPr>
            <a:picLocks noChangeAspect="1"/>
          </p:cNvPicPr>
          <p:nvPr/>
        </p:nvPicPr>
        <p:blipFill rotWithShape="1">
          <a:blip r:embed="rId3"/>
          <a:srcRect r="9605" b="10920"/>
          <a:stretch/>
        </p:blipFill>
        <p:spPr>
          <a:xfrm>
            <a:off x="6800527" y="4158492"/>
            <a:ext cx="2136644" cy="1687137"/>
          </a:xfrm>
          <a:prstGeom prst="rect">
            <a:avLst/>
          </a:prstGeom>
        </p:spPr>
      </p:pic>
      <p:sp>
        <p:nvSpPr>
          <p:cNvPr id="17" name="Oval 16"/>
          <p:cNvSpPr/>
          <p:nvPr/>
        </p:nvSpPr>
        <p:spPr>
          <a:xfrm>
            <a:off x="7081841" y="5279421"/>
            <a:ext cx="723218" cy="566208"/>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15266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atin typeface="Arial" charset="0"/>
              </a:rPr>
              <a:t>EMERGENCIES</a:t>
            </a:r>
            <a:endParaRPr lang="en-AU">
              <a:latin typeface="Arial" charset="0"/>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843962" cy="3514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79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0387" y="2600496"/>
            <a:ext cx="2219325" cy="206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7" name="Rectangle 2"/>
          <p:cNvSpPr>
            <a:spLocks noGrp="1"/>
          </p:cNvSpPr>
          <p:nvPr>
            <p:ph type="title"/>
          </p:nvPr>
        </p:nvSpPr>
        <p:spPr/>
        <p:txBody>
          <a:bodyPr/>
          <a:lstStyle/>
          <a:p>
            <a:pPr eaLnBrk="1" hangingPunct="1"/>
            <a:r>
              <a:rPr lang="en-US">
                <a:latin typeface="Arial" charset="0"/>
                <a:cs typeface="ＭＳ Ｐゴシック" charset="0"/>
              </a:rPr>
              <a:t>MEDICAL EMERGENCY</a:t>
            </a:r>
          </a:p>
        </p:txBody>
      </p:sp>
      <p:sp>
        <p:nvSpPr>
          <p:cNvPr id="21508" name="Rectangle 3"/>
          <p:cNvSpPr>
            <a:spLocks noGrp="1"/>
          </p:cNvSpPr>
          <p:nvPr>
            <p:ph type="body" idx="1"/>
          </p:nvPr>
        </p:nvSpPr>
        <p:spPr>
          <a:xfrm>
            <a:off x="250825" y="1268413"/>
            <a:ext cx="8662988" cy="3960812"/>
          </a:xfrm>
        </p:spPr>
        <p:txBody>
          <a:bodyPr/>
          <a:lstStyle/>
          <a:p>
            <a:pPr eaLnBrk="1" hangingPunct="1"/>
            <a:r>
              <a:rPr lang="en-AU" dirty="0">
                <a:latin typeface="Arial" charset="0"/>
                <a:cs typeface="ＭＳ Ｐゴシック" charset="0"/>
              </a:rPr>
              <a:t>If a person is seriously ill/injured:</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an ambulance 0-000</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notify the closest Nominated First Aid Officer</a:t>
            </a:r>
          </a:p>
          <a:p>
            <a:pPr marL="539750" lvl="3" indent="0" eaLnBrk="1" hangingPunct="1">
              <a:spcAft>
                <a:spcPct val="0"/>
              </a:spcAft>
              <a:buFont typeface="Arial" charset="0"/>
              <a:buNone/>
            </a:pPr>
            <a:r>
              <a:rPr lang="en-AU" sz="2000" dirty="0">
                <a:solidFill>
                  <a:schemeClr val="accent1"/>
                </a:solidFill>
                <a:latin typeface="Arial" charset="0"/>
                <a:cs typeface="ＭＳ Ｐゴシック" charset="0"/>
              </a:rPr>
              <a:t>	If unconscious– send for Automated External Defibrillator (AED)	AED </a:t>
            </a:r>
            <a:r>
              <a:rPr sz="2000" b="1" dirty="0">
                <a:solidFill>
                  <a:srgbClr val="308CDF"/>
                </a:solidFill>
                <a:latin typeface="Arial" charset="0"/>
                <a:hlinkClick r:id="rId4"/>
              </a:rPr>
              <a:t>locations</a:t>
            </a:r>
            <a:r>
              <a:rPr lang="en-AU" sz="2000" dirty="0">
                <a:solidFill>
                  <a:schemeClr val="accent1"/>
                </a:solidFill>
                <a:latin typeface="Arial" charset="0"/>
                <a:cs typeface="ＭＳ Ｐゴシック" charset="0"/>
              </a:rPr>
              <a:t>. </a:t>
            </a:r>
          </a:p>
          <a:p>
            <a:pPr marL="539750" lvl="3" indent="0" eaLnBrk="1" hangingPunct="1">
              <a:spcBef>
                <a:spcPct val="0"/>
              </a:spcBef>
              <a:spcAft>
                <a:spcPct val="0"/>
              </a:spcAft>
              <a:buFont typeface="Arial" charset="0"/>
              <a:buNone/>
            </a:pPr>
            <a:r>
              <a:rPr sz="2000" dirty="0">
                <a:solidFill>
                  <a:schemeClr val="accent1"/>
                </a:solidFill>
                <a:latin typeface="Arial" charset="0"/>
                <a:cs typeface="ＭＳ Ｐゴシック" charset="0"/>
              </a:rPr>
              <a:t>	</a:t>
            </a:r>
            <a:r>
              <a:rPr sz="1600" dirty="0">
                <a:solidFill>
                  <a:schemeClr val="accent1"/>
                </a:solidFill>
                <a:latin typeface="Arial" charset="0"/>
                <a:cs typeface="ＭＳ Ｐゴシック" charset="0"/>
              </a:rPr>
              <a:t>NEAREST to </a:t>
            </a:r>
            <a:r>
              <a:rPr lang="en-AU" sz="1600" dirty="0">
                <a:solidFill>
                  <a:schemeClr val="accent1"/>
                </a:solidFill>
                <a:latin typeface="Arial" charset="0"/>
                <a:cs typeface="ＭＳ Ｐゴシック" charset="0"/>
              </a:rPr>
              <a:t>CS</a:t>
            </a:r>
            <a:r>
              <a:rPr sz="1600" dirty="0">
                <a:solidFill>
                  <a:schemeClr val="accent1"/>
                </a:solidFill>
                <a:latin typeface="Arial" charset="0"/>
                <a:cs typeface="ＭＳ Ｐゴシック" charset="0"/>
              </a:rPr>
              <a:t> Building (J12)</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Electrical Engineering Building, L2 (ground) near lifts</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Seymour Centre, left of box office</a:t>
            </a:r>
          </a:p>
          <a:p>
            <a:pPr marL="717550" lvl="4" indent="0" eaLnBrk="1" hangingPunct="1">
              <a:spcBef>
                <a:spcPct val="0"/>
              </a:spcBef>
              <a:spcAft>
                <a:spcPct val="0"/>
              </a:spcAft>
              <a:buFont typeface="Arial" charset="0"/>
              <a:buNone/>
            </a:pPr>
            <a:r>
              <a:rPr lang="en-US" sz="1600" dirty="0">
                <a:solidFill>
                  <a:schemeClr val="accent1"/>
                </a:solidFill>
                <a:latin typeface="Arial" charset="0"/>
                <a:cs typeface="ＭＳ Ｐゴシック" charset="0"/>
              </a:rPr>
              <a:t>	- Carried by all Security Patrol vehicles</a:t>
            </a:r>
            <a:endParaRPr sz="1600" dirty="0">
              <a:solidFill>
                <a:schemeClr val="accent1"/>
              </a:solidFill>
              <a:latin typeface="Arial" charset="0"/>
              <a:cs typeface="ＭＳ Ｐゴシック" charset="0"/>
            </a:endParaRP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Security - </a:t>
            </a:r>
            <a:r>
              <a:rPr lang="en-AU" sz="2000" dirty="0">
                <a:solidFill>
                  <a:schemeClr val="accent1"/>
                </a:solidFill>
                <a:latin typeface="Arial" charset="0"/>
                <a:cs typeface="ＭＳ Ｐゴシック" charset="0"/>
              </a:rPr>
              <a:t>9351-3333</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Facilitate the arrival of Ambulance Staff (via Security)</a:t>
            </a:r>
          </a:p>
        </p:txBody>
      </p:sp>
      <p:sp>
        <p:nvSpPr>
          <p:cNvPr id="21509" name="Rectangle 25"/>
          <p:cNvSpPr>
            <a:spLocks noChangeArrowheads="1"/>
          </p:cNvSpPr>
          <p:nvPr/>
        </p:nvSpPr>
        <p:spPr bwMode="auto">
          <a:xfrm>
            <a:off x="152400" y="15240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AU"/>
          </a:p>
        </p:txBody>
      </p:sp>
      <p:sp>
        <p:nvSpPr>
          <p:cNvPr id="21510" name="Rectangle 29"/>
          <p:cNvSpPr>
            <a:spLocks noChangeArrowheads="1"/>
          </p:cNvSpPr>
          <p:nvPr/>
        </p:nvSpPr>
        <p:spPr bwMode="auto">
          <a:xfrm>
            <a:off x="152400" y="1778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1" name="Rectangle 34"/>
          <p:cNvSpPr>
            <a:spLocks noChangeArrowheads="1"/>
          </p:cNvSpPr>
          <p:nvPr/>
        </p:nvSpPr>
        <p:spPr bwMode="auto">
          <a:xfrm>
            <a:off x="152400" y="1778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2" name="Rectangle 38"/>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3" name="Rectangle 40"/>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4" name="Rectangle 41"/>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r>
              <a:rPr lang="en-US"/>
              <a:t>l</a:t>
            </a:r>
            <a:endParaRPr lang="en-AU"/>
          </a:p>
          <a:p>
            <a:pPr eaLnBrk="0" hangingPunct="0"/>
            <a:endParaRPr lang="en-AU"/>
          </a:p>
        </p:txBody>
      </p:sp>
      <p:sp>
        <p:nvSpPr>
          <p:cNvPr id="26" name="TextBox 25"/>
          <p:cNvSpPr txBox="1"/>
          <p:nvPr/>
        </p:nvSpPr>
        <p:spPr>
          <a:xfrm>
            <a:off x="4356100" y="5373688"/>
            <a:ext cx="4608513" cy="1108075"/>
          </a:xfrm>
          <a:prstGeom prst="rect">
            <a:avLst/>
          </a:prstGeom>
          <a:solidFill>
            <a:schemeClr val="accent2">
              <a:lumMod val="20000"/>
              <a:lumOff val="80000"/>
            </a:schemeClr>
          </a:solidFill>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t>Nearest Medical Facility</a:t>
            </a:r>
          </a:p>
          <a:p>
            <a:pPr eaLnBrk="1" hangingPunct="1"/>
            <a:r>
              <a:rPr lang="en-US" sz="1400" dirty="0"/>
              <a:t>University Health Service in Level 3, Wentworth Building</a:t>
            </a:r>
          </a:p>
          <a:p>
            <a:pPr eaLnBrk="1" hangingPunct="1"/>
            <a:endParaRPr lang="en-US" sz="1000" dirty="0"/>
          </a:p>
          <a:p>
            <a:pPr eaLnBrk="1" hangingPunct="1"/>
            <a:r>
              <a:rPr lang="en-AU" sz="1400" b="1" dirty="0"/>
              <a:t>First Aid kit – SIT Building </a:t>
            </a:r>
            <a:r>
              <a:rPr lang="en-AU" sz="1400" dirty="0"/>
              <a:t>(J12)</a:t>
            </a:r>
          </a:p>
          <a:p>
            <a:pPr eaLnBrk="1" hangingPunct="1"/>
            <a:r>
              <a:rPr lang="en-AU" sz="1400" dirty="0"/>
              <a:t>kitchen area adjacent to Lab 110</a:t>
            </a:r>
            <a:r>
              <a:rPr lang="en-US" sz="1400" dirty="0"/>
              <a:t> </a:t>
            </a:r>
            <a:endParaRPr lang="en-AU" sz="1400" dirty="0"/>
          </a:p>
        </p:txBody>
      </p:sp>
      <p:pic>
        <p:nvPicPr>
          <p:cNvPr id="21516"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038" y="5373688"/>
            <a:ext cx="754062" cy="77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8480923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Emergency procedures (on campus)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248983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the unlikely event of an emergency we may need to evacuate the building.</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we need to evacuate, we will ask you to take your belongings and follow the green exit signs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We will move a safe distance from the building and maintain physical distancing whilst waiting until the emergency is over.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some circumstances, we might be asked to remain inside the building for our own safety. We call this a lockdown or shelter-in-place.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Further information is available at </a:t>
            </a:r>
            <a:r>
              <a:rPr lang="en-AU" u="sng" dirty="0">
                <a:latin typeface="Tw Cen MT" panose="020B0602020104020603" pitchFamily="34" charset="0"/>
                <a:hlinkClick r:id="rId3"/>
              </a:rPr>
              <a:t>www.sydney.edu.au/emergency</a:t>
            </a:r>
            <a:endParaRPr lang="en-US" b="0" dirty="0">
              <a:latin typeface="Tw Cen MT" panose="020B0602020104020603" pitchFamily="34" charset="0"/>
              <a:ea typeface="ＭＳ Ｐゴシック"/>
              <a:cs typeface="Arial"/>
              <a:sym typeface="Wingdings" pitchFamily="2" charset="2"/>
            </a:endParaRPr>
          </a:p>
        </p:txBody>
      </p:sp>
    </p:spTree>
    <p:extLst>
      <p:ext uri="{BB962C8B-B14F-4D97-AF65-F5344CB8AC3E}">
        <p14:creationId xmlns:p14="http://schemas.microsoft.com/office/powerpoint/2010/main" val="1498976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latin typeface="Arial" charset="0"/>
              </a:rPr>
              <a:t>School of Computer Science Safety Contacts</a:t>
            </a:r>
            <a:endParaRPr lang="en-AU" dirty="0">
              <a:latin typeface="Arial" charset="0"/>
            </a:endParaRPr>
          </a:p>
        </p:txBody>
      </p:sp>
      <p:sp>
        <p:nvSpPr>
          <p:cNvPr id="22532" name="officeArt object"/>
          <p:cNvSpPr>
            <a:spLocks noChangeArrowheads="1"/>
          </p:cNvSpPr>
          <p:nvPr/>
        </p:nvSpPr>
        <p:spPr bwMode="auto">
          <a:xfrm>
            <a:off x="1359246" y="982785"/>
            <a:ext cx="1920761" cy="135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CHIEF WARDEN</a:t>
            </a:r>
            <a:br>
              <a:rPr lang="en-AU" b="1" dirty="0">
                <a:solidFill>
                  <a:srgbClr val="000000"/>
                </a:solidFill>
                <a:latin typeface="Helvetica" charset="0"/>
                <a:ea typeface="Helvetica" charset="0"/>
                <a:cs typeface="Arial Unicode MS" charset="0"/>
              </a:rPr>
            </a:br>
            <a:r>
              <a:rPr lang="en-AU" sz="1400" b="1" dirty="0">
                <a:solidFill>
                  <a:srgbClr val="000000"/>
                </a:solidFill>
                <a:latin typeface="Helvetica" charset="0"/>
                <a:ea typeface="Helvetica" charset="0"/>
                <a:cs typeface="Arial Unicode MS" charset="0"/>
              </a:rPr>
              <a:t>Greg Ryan</a:t>
            </a:r>
          </a:p>
          <a:p>
            <a:r>
              <a:rPr lang="en-AU" sz="1400" b="1" dirty="0">
                <a:solidFill>
                  <a:srgbClr val="000000"/>
                </a:solidFill>
                <a:latin typeface="Helvetica" charset="0"/>
                <a:cs typeface="Arial Unicode MS" charset="0"/>
              </a:rPr>
              <a:t>Level 1W 103</a:t>
            </a:r>
          </a:p>
          <a:p>
            <a:r>
              <a:rPr lang="en-AU" sz="1400" b="1" dirty="0">
                <a:solidFill>
                  <a:srgbClr val="000000"/>
                </a:solidFill>
                <a:latin typeface="Helvetica" charset="0"/>
                <a:cs typeface="Arial Unicode MS" charset="0"/>
              </a:rPr>
              <a:t>9351 4360</a:t>
            </a:r>
          </a:p>
          <a:p>
            <a:r>
              <a:rPr lang="en-AU" sz="1400" b="1" dirty="0">
                <a:solidFill>
                  <a:srgbClr val="000000"/>
                </a:solidFill>
                <a:latin typeface="Helvetica" charset="0"/>
                <a:cs typeface="Arial Unicode MS" charset="0"/>
              </a:rPr>
              <a:t>0411 406 322</a:t>
            </a:r>
            <a:endParaRPr lang="en-AU" sz="1400" dirty="0">
              <a:solidFill>
                <a:srgbClr val="00A3DA"/>
              </a:solidFill>
              <a:latin typeface="Georgia" charset="0"/>
              <a:cs typeface="Arial Unicode MS" charset="0"/>
            </a:endParaRPr>
          </a:p>
          <a:p>
            <a:br>
              <a:rPr lang="en-AU" sz="1400" b="1" dirty="0">
                <a:solidFill>
                  <a:srgbClr val="000000"/>
                </a:solidFill>
                <a:latin typeface="Helvetica" charset="0"/>
              </a:rPr>
            </a:br>
            <a:br>
              <a:rPr lang="en-AU" sz="1400" b="1" dirty="0">
                <a:solidFill>
                  <a:srgbClr val="000000"/>
                </a:solidFill>
                <a:latin typeface="Helvetica" charset="0"/>
              </a:rPr>
            </a:br>
            <a:r>
              <a:rPr lang="en-AU" sz="1400" b="1" dirty="0">
                <a:solidFill>
                  <a:srgbClr val="000000"/>
                </a:solidFill>
                <a:latin typeface="Helvetica" charset="0"/>
              </a:rPr>
              <a:t>             </a:t>
            </a:r>
            <a:br>
              <a:rPr lang="en-AU" sz="1400" b="1" dirty="0">
                <a:solidFill>
                  <a:srgbClr val="000000"/>
                </a:solidFill>
                <a:latin typeface="Helvetica" charset="0"/>
              </a:rPr>
            </a:br>
            <a:endParaRPr lang="en-AU" sz="1600" dirty="0">
              <a:solidFill>
                <a:srgbClr val="00A3DA"/>
              </a:solidFill>
              <a:latin typeface="Georgia" charset="0"/>
              <a:cs typeface="Arial Unicode MS" charset="0"/>
            </a:endParaRPr>
          </a:p>
        </p:txBody>
      </p:sp>
      <p:sp>
        <p:nvSpPr>
          <p:cNvPr id="22535" name="officeArt object"/>
          <p:cNvSpPr>
            <a:spLocks noChangeArrowheads="1"/>
          </p:cNvSpPr>
          <p:nvPr/>
        </p:nvSpPr>
        <p:spPr bwMode="auto">
          <a:xfrm>
            <a:off x="1049338" y="2328719"/>
            <a:ext cx="2731071" cy="368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FIRST AID OFFICERS</a:t>
            </a:r>
            <a:endParaRPr lang="en-AU" sz="1600" dirty="0">
              <a:solidFill>
                <a:srgbClr val="00A3DA"/>
              </a:solidFill>
              <a:latin typeface="Georgia" charset="0"/>
              <a:cs typeface="Arial Unicode MS" charset="0"/>
            </a:endParaRPr>
          </a:p>
        </p:txBody>
      </p:sp>
      <p:sp>
        <p:nvSpPr>
          <p:cNvPr id="22536" name="officeArt object"/>
          <p:cNvSpPr>
            <a:spLocks noChangeArrowheads="1"/>
          </p:cNvSpPr>
          <p:nvPr/>
        </p:nvSpPr>
        <p:spPr bwMode="auto">
          <a:xfrm>
            <a:off x="2420853" y="5370269"/>
            <a:ext cx="157003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latin typeface="Helvetica" charset="0"/>
                <a:cs typeface="Arial Unicode MS" charset="0"/>
              </a:rPr>
              <a:t>Katie Yang </a:t>
            </a:r>
          </a:p>
          <a:p>
            <a:pPr>
              <a:lnSpc>
                <a:spcPct val="110000"/>
              </a:lnSpc>
            </a:pPr>
            <a:r>
              <a:rPr lang="en-AU" sz="1100" b="1" dirty="0">
                <a:solidFill>
                  <a:srgbClr val="000000"/>
                </a:solidFill>
                <a:latin typeface="Helvetica" charset="0"/>
                <a:cs typeface="Arial Unicode MS" charset="0"/>
              </a:rPr>
              <a:t>Level 2E 237</a:t>
            </a:r>
            <a:endParaRPr lang="en-AU" sz="1300" b="1" dirty="0">
              <a:solidFill>
                <a:srgbClr val="E5E5E5"/>
              </a:solidFill>
              <a:latin typeface="Georgia" charset="0"/>
              <a:cs typeface="Arial Unicode MS" charset="0"/>
            </a:endParaRPr>
          </a:p>
          <a:p>
            <a:pPr>
              <a:lnSpc>
                <a:spcPct val="110000"/>
              </a:lnSpc>
            </a:pPr>
            <a:r>
              <a:rPr lang="en-AU" sz="1400" b="1" dirty="0"/>
              <a:t>9351 4918</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sp>
        <p:nvSpPr>
          <p:cNvPr id="22537" name="officeArt object"/>
          <p:cNvSpPr>
            <a:spLocks noChangeArrowheads="1"/>
          </p:cNvSpPr>
          <p:nvPr/>
        </p:nvSpPr>
        <p:spPr bwMode="auto">
          <a:xfrm>
            <a:off x="2420853" y="4266767"/>
            <a:ext cx="1252537" cy="905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Will </a:t>
            </a:r>
            <a:r>
              <a:rPr lang="en-AU" sz="1200" b="1" dirty="0" err="1">
                <a:solidFill>
                  <a:srgbClr val="000000"/>
                </a:solidFill>
                <a:latin typeface="Helvetica" charset="0"/>
                <a:cs typeface="Arial Unicode MS" charset="0"/>
              </a:rPr>
              <a:t>Calleja</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1W 103</a:t>
            </a:r>
          </a:p>
          <a:p>
            <a:pPr>
              <a:lnSpc>
                <a:spcPct val="110000"/>
              </a:lnSpc>
            </a:pPr>
            <a:r>
              <a:rPr lang="en-AU" sz="1400" b="1" dirty="0"/>
              <a:t>9036 9706</a:t>
            </a:r>
          </a:p>
          <a:p>
            <a:pPr>
              <a:lnSpc>
                <a:spcPct val="110000"/>
              </a:lnSpc>
            </a:pPr>
            <a:r>
              <a:rPr lang="en-AU" sz="1400" b="1" dirty="0"/>
              <a:t>0422 001 964 </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cxnSp>
        <p:nvCxnSpPr>
          <p:cNvPr id="25" name="Straight Connector 24"/>
          <p:cNvCxnSpPr/>
          <p:nvPr/>
        </p:nvCxnSpPr>
        <p:spPr>
          <a:xfrm>
            <a:off x="4140200" y="1341438"/>
            <a:ext cx="0" cy="5062537"/>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374262" y="1144712"/>
            <a:ext cx="3847464" cy="1815882"/>
          </a:xfrm>
          <a:prstGeom prst="rect">
            <a:avLst/>
          </a:prstGeom>
          <a:noFill/>
        </p:spPr>
        <p:txBody>
          <a:bodyPr wrap="none">
            <a:spAutoFit/>
          </a:bodyPr>
          <a:lstStyle/>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Orally REPORT all </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INCIDENTS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&amp; HAZARDS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to your SUPERVISOR</a:t>
            </a:r>
            <a:endParaRPr lang="en-AU"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endParaRPr>
          </a:p>
        </p:txBody>
      </p:sp>
      <p:sp>
        <p:nvSpPr>
          <p:cNvPr id="22542" name="TextBox 1"/>
          <p:cNvSpPr txBox="1">
            <a:spLocks noChangeArrowheads="1"/>
          </p:cNvSpPr>
          <p:nvPr/>
        </p:nvSpPr>
        <p:spPr bwMode="auto">
          <a:xfrm>
            <a:off x="6007948" y="2978535"/>
            <a:ext cx="5476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OR </a:t>
            </a:r>
            <a:endParaRPr lang="en-AU" dirty="0"/>
          </a:p>
        </p:txBody>
      </p:sp>
      <p:sp>
        <p:nvSpPr>
          <p:cNvPr id="22543" name="TextBox 2"/>
          <p:cNvSpPr txBox="1">
            <a:spLocks noChangeArrowheads="1"/>
          </p:cNvSpPr>
          <p:nvPr/>
        </p:nvSpPr>
        <p:spPr bwMode="auto">
          <a:xfrm>
            <a:off x="4162479" y="3364776"/>
            <a:ext cx="4824413"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Arial" charset="0"/>
              <a:buNone/>
            </a:pPr>
            <a:r>
              <a:rPr lang="en-AU" dirty="0"/>
              <a:t>Undergraduates:	to Katie Yang </a:t>
            </a:r>
          </a:p>
          <a:p>
            <a:pPr eaLnBrk="1" hangingPunct="1">
              <a:buFont typeface="Arial" charset="0"/>
              <a:buNone/>
            </a:pPr>
            <a:r>
              <a:rPr lang="en-AU" dirty="0"/>
              <a:t>				9351 4918</a:t>
            </a:r>
          </a:p>
          <a:p>
            <a:pPr eaLnBrk="1" hangingPunct="1">
              <a:buFont typeface="Arial" charset="0"/>
              <a:buNone/>
            </a:pPr>
            <a:r>
              <a:rPr lang="en-US" dirty="0"/>
              <a:t>Coursework </a:t>
            </a:r>
          </a:p>
          <a:p>
            <a:pPr eaLnBrk="1" hangingPunct="1">
              <a:buFont typeface="Arial" charset="0"/>
              <a:buNone/>
            </a:pPr>
            <a:r>
              <a:rPr lang="en-US" dirty="0"/>
              <a:t>Postgraduates:</a:t>
            </a:r>
            <a:r>
              <a:rPr lang="en-AU" dirty="0"/>
              <a:t> 	</a:t>
            </a:r>
            <a:r>
              <a:rPr lang="en-US" dirty="0"/>
              <a:t>to </a:t>
            </a:r>
            <a:r>
              <a:rPr lang="en-AU" dirty="0" err="1"/>
              <a:t>Cecille</a:t>
            </a:r>
            <a:r>
              <a:rPr lang="en-AU" dirty="0"/>
              <a:t> </a:t>
            </a:r>
            <a:r>
              <a:rPr lang="en-AU" dirty="0" err="1"/>
              <a:t>Faraizi</a:t>
            </a:r>
            <a:r>
              <a:rPr lang="en-AU" dirty="0"/>
              <a:t> </a:t>
            </a:r>
          </a:p>
          <a:p>
            <a:pPr eaLnBrk="1" hangingPunct="1">
              <a:buFont typeface="Arial" charset="0"/>
              <a:buNone/>
            </a:pPr>
            <a:r>
              <a:rPr lang="en-AU" dirty="0"/>
              <a:t>				9351 6060</a:t>
            </a:r>
          </a:p>
          <a:p>
            <a:pPr eaLnBrk="1" hangingPunct="1">
              <a:buFont typeface="Arial" charset="0"/>
              <a:buNone/>
            </a:pPr>
            <a:r>
              <a:rPr lang="en-AU" dirty="0"/>
              <a:t>				or Keiko Narushima</a:t>
            </a:r>
          </a:p>
          <a:p>
            <a:pPr eaLnBrk="1" hangingPunct="1">
              <a:buFont typeface="Arial" charset="0"/>
              <a:buNone/>
            </a:pPr>
            <a:r>
              <a:rPr lang="en-AU" dirty="0"/>
              <a:t>				8627 0872</a:t>
            </a:r>
          </a:p>
          <a:p>
            <a:pPr eaLnBrk="1" hangingPunct="1">
              <a:buFont typeface="Arial" charset="0"/>
              <a:buNone/>
            </a:pPr>
            <a:r>
              <a:rPr lang="en-AU" dirty="0"/>
              <a:t>CS  School</a:t>
            </a:r>
          </a:p>
          <a:p>
            <a:pPr eaLnBrk="1" hangingPunct="1">
              <a:buFont typeface="Arial" charset="0"/>
              <a:buNone/>
            </a:pPr>
            <a:r>
              <a:rPr lang="en-AU" dirty="0"/>
              <a:t>Manager:		Priyanka Magotra</a:t>
            </a:r>
          </a:p>
          <a:p>
            <a:pPr eaLnBrk="1" hangingPunct="1">
              <a:buFont typeface="Arial" charset="0"/>
              <a:buNone/>
            </a:pPr>
            <a:r>
              <a:rPr lang="en-AU" dirty="0"/>
              <a:t>				8627 4295</a:t>
            </a:r>
          </a:p>
          <a:p>
            <a:pPr eaLnBrk="1" hangingPunct="1">
              <a:buFont typeface="Arial" charset="0"/>
              <a:buNone/>
            </a:pPr>
            <a:r>
              <a:rPr lang="en-AU" dirty="0"/>
              <a:t> </a:t>
            </a:r>
          </a:p>
        </p:txBody>
      </p:sp>
      <p:pic>
        <p:nvPicPr>
          <p:cNvPr id="16" name="Picture 20" descr="C:\Users\katiey\Desktop\Katie_IMG_0040.jpg">
            <a:extLst>
              <a:ext uri="{FF2B5EF4-FFF2-40B4-BE49-F238E27FC236}">
                <a16:creationId xmlns:a16="http://schemas.microsoft.com/office/drawing/2014/main" id="{E4704503-5DF9-EE4C-8E8E-9442B30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9" y="5348918"/>
            <a:ext cx="908336" cy="9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4" descr="C:\Users\katiey\Desktop\IMG_0038.JPG">
            <a:extLst>
              <a:ext uri="{FF2B5EF4-FFF2-40B4-BE49-F238E27FC236}">
                <a16:creationId xmlns:a16="http://schemas.microsoft.com/office/drawing/2014/main" id="{5E24F5E8-109F-8248-B627-965309C6F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9" y="4238800"/>
            <a:ext cx="889286" cy="104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fficeArt object"/>
          <p:cNvSpPr>
            <a:spLocks noChangeArrowheads="1"/>
          </p:cNvSpPr>
          <p:nvPr/>
        </p:nvSpPr>
        <p:spPr bwMode="auto">
          <a:xfrm>
            <a:off x="2414873" y="3285203"/>
            <a:ext cx="1581999" cy="70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Julia Ashworth</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2E Reception</a:t>
            </a:r>
          </a:p>
          <a:p>
            <a:pPr>
              <a:lnSpc>
                <a:spcPct val="110000"/>
              </a:lnSpc>
            </a:pPr>
            <a:r>
              <a:rPr lang="en-AU" sz="1400" b="1" dirty="0"/>
              <a:t>9351 3423</a:t>
            </a:r>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00" y="2688566"/>
            <a:ext cx="904565" cy="1358971"/>
          </a:xfrm>
          <a:prstGeom prst="rect">
            <a:avLst/>
          </a:prstGeom>
        </p:spPr>
      </p:pic>
      <p:pic>
        <p:nvPicPr>
          <p:cNvPr id="22534"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97" y="2107026"/>
            <a:ext cx="755650" cy="77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71152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Assistance</a:t>
            </a:r>
          </a:p>
        </p:txBody>
      </p:sp>
      <p:sp>
        <p:nvSpPr>
          <p:cNvPr id="52226" name="Content Placeholder 2"/>
          <p:cNvSpPr>
            <a:spLocks noGrp="1"/>
          </p:cNvSpPr>
          <p:nvPr>
            <p:ph idx="1"/>
          </p:nvPr>
        </p:nvSpPr>
        <p:spPr>
          <a:xfrm>
            <a:off x="250825" y="1773238"/>
            <a:ext cx="8662988" cy="4679950"/>
          </a:xfrm>
        </p:spPr>
        <p:txBody>
          <a:bodyPr>
            <a:normAutofit/>
          </a:bodyPr>
          <a:lstStyle/>
          <a:p>
            <a:pPr eaLnBrk="1" hangingPunct="1"/>
            <a:r>
              <a:rPr lang="en-US" dirty="0">
                <a:latin typeface="Arial" charset="0"/>
              </a:rPr>
              <a:t>There are a wide range of support services available for students: </a:t>
            </a:r>
            <a:r>
              <a:rPr lang="en-US" dirty="0">
                <a:latin typeface="Arial" charset="0"/>
                <a:hlinkClick r:id="rId2"/>
              </a:rPr>
              <a:t>https://sydney.edu.au/campus-life/health-wellbeing-success.html</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1453098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AU" dirty="0">
                <a:latin typeface="Arial" charset="0"/>
              </a:rPr>
              <a:t>DISABILITY SERVICES</a:t>
            </a:r>
          </a:p>
        </p:txBody>
      </p:sp>
      <p:sp>
        <p:nvSpPr>
          <p:cNvPr id="3" name="Content Placeholder 2"/>
          <p:cNvSpPr>
            <a:spLocks noGrp="1"/>
          </p:cNvSpPr>
          <p:nvPr>
            <p:ph idx="1"/>
          </p:nvPr>
        </p:nvSpPr>
        <p:spPr>
          <a:xfrm>
            <a:off x="250825" y="1508760"/>
            <a:ext cx="8662988" cy="4944428"/>
          </a:xfrm>
        </p:spPr>
        <p:txBody>
          <a:bodyPr>
            <a:normAutofit/>
          </a:bodyPr>
          <a:lstStyle/>
          <a:p>
            <a:pPr marL="0" indent="0">
              <a:buFont typeface="Arial" charset="0"/>
              <a:buNone/>
              <a:defRPr/>
            </a:pPr>
            <a:r>
              <a:rPr lang="en-AU" dirty="0"/>
              <a:t>Do you have a disability?</a:t>
            </a:r>
          </a:p>
          <a:p>
            <a:pPr>
              <a:defRPr/>
            </a:pPr>
            <a:r>
              <a:rPr lang="en-AU" sz="1900" dirty="0"/>
              <a:t>You may not think of yourself as having a ‘disability’ but the definition under the </a:t>
            </a:r>
            <a:r>
              <a:rPr lang="en-AU" sz="1900" b="1" dirty="0">
                <a:solidFill>
                  <a:srgbClr val="FF0000"/>
                </a:solidFill>
              </a:rPr>
              <a:t>Disability Discrimination Act </a:t>
            </a:r>
            <a:r>
              <a:rPr lang="en-AU" sz="1900" dirty="0"/>
              <a:t>is broad and includes temporary or chronic medical conditions, physical or sensory disabilities, psychological conditions and learning disabilities.</a:t>
            </a:r>
            <a:endParaRPr lang="en-AU" dirty="0"/>
          </a:p>
          <a:p>
            <a:pPr>
              <a:defRPr/>
            </a:pPr>
            <a:r>
              <a:rPr lang="en-AU" dirty="0"/>
              <a:t>The types of disabilities we see include:</a:t>
            </a:r>
          </a:p>
          <a:p>
            <a:pPr>
              <a:defRPr/>
            </a:pPr>
            <a:r>
              <a:rPr lang="en-AU" sz="1400" dirty="0"/>
              <a:t>a</a:t>
            </a:r>
            <a:r>
              <a:rPr lang="en-US" sz="1400" dirty="0" err="1"/>
              <a:t>nxiety</a:t>
            </a:r>
            <a:r>
              <a:rPr lang="en-US" sz="1400" dirty="0"/>
              <a:t>,  arthritis, asthma, </a:t>
            </a:r>
            <a:r>
              <a:rPr lang="en-US" sz="1400" dirty="0" err="1"/>
              <a:t>asperger's</a:t>
            </a:r>
            <a:r>
              <a:rPr lang="en-US" sz="1400" dirty="0"/>
              <a:t> disorder, ADHD, bipolar disorder, broken bones, cancer, cerebral palsy, chronic fatigue syndrome, </a:t>
            </a:r>
            <a:r>
              <a:rPr lang="en-US" sz="1400" dirty="0" err="1"/>
              <a:t>crohn’s</a:t>
            </a:r>
            <a:r>
              <a:rPr lang="en-US" sz="1400" dirty="0"/>
              <a:t> disease, cystic fibrosis, depression, diabetes, dyslexia, epilepsy, hearing impairment, learning disability, mobility impairment, multiple sclerosis, post traumatic stress, schizophrenia , vision impairment, and much more.</a:t>
            </a:r>
          </a:p>
          <a:p>
            <a:pPr>
              <a:defRPr/>
            </a:pPr>
            <a:r>
              <a:rPr lang="en-US" dirty="0"/>
              <a:t>Students needing assistance must register with Disability Services – </a:t>
            </a:r>
          </a:p>
          <a:p>
            <a:pPr lvl="1">
              <a:defRPr/>
            </a:pPr>
            <a:r>
              <a:rPr lang="en-US" sz="1700" dirty="0"/>
              <a:t>it is advisable to do this as early as possible.</a:t>
            </a:r>
          </a:p>
          <a:p>
            <a:pPr>
              <a:defRPr/>
            </a:pPr>
            <a:r>
              <a:rPr lang="en-US" sz="1900" dirty="0">
                <a:hlinkClick r:id="rId2"/>
              </a:rPr>
              <a:t>http://sydney.edu.au/study/academic-support/disability-support.html</a:t>
            </a:r>
            <a:r>
              <a:rPr lang="en-US" sz="1900" dirty="0"/>
              <a:t> </a:t>
            </a:r>
            <a:endParaRPr lang="en-AU" sz="1900" dirty="0"/>
          </a:p>
        </p:txBody>
      </p:sp>
    </p:spTree>
    <p:extLst>
      <p:ext uri="{BB962C8B-B14F-4D97-AF65-F5344CB8AC3E}">
        <p14:creationId xmlns:p14="http://schemas.microsoft.com/office/powerpoint/2010/main" val="79655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1B0BE-2D04-D649-AAC3-881D5EC2C68A}"/>
              </a:ext>
            </a:extLst>
          </p:cNvPr>
          <p:cNvSpPr>
            <a:spLocks noGrp="1"/>
          </p:cNvSpPr>
          <p:nvPr>
            <p:ph type="title"/>
          </p:nvPr>
        </p:nvSpPr>
        <p:spPr>
          <a:xfrm>
            <a:off x="2117474" y="5955380"/>
            <a:ext cx="2197100" cy="774700"/>
          </a:xfrm>
        </p:spPr>
        <p:txBody>
          <a:bodyPr/>
          <a:lstStyle/>
          <a:p>
            <a:pPr algn="ctr"/>
            <a:r>
              <a:rPr lang="en-US" sz="1200" dirty="0">
                <a:latin typeface="Arial"/>
                <a:cs typeface="Arial"/>
              </a:rPr>
              <a:t>Disability Services Office</a:t>
            </a:r>
            <a:br>
              <a:rPr lang="en-US" sz="1200" dirty="0">
                <a:latin typeface="Arial"/>
                <a:cs typeface="Arial"/>
              </a:rPr>
            </a:br>
            <a:r>
              <a:rPr lang="en-US" sz="1200" dirty="0" err="1">
                <a:latin typeface="Arial"/>
                <a:cs typeface="Arial"/>
              </a:rPr>
              <a:t>sydney.edu.au</a:t>
            </a:r>
            <a:r>
              <a:rPr lang="en-US" sz="1200" dirty="0">
                <a:latin typeface="Arial"/>
                <a:cs typeface="Arial"/>
              </a:rPr>
              <a:t>/disability</a:t>
            </a:r>
            <a:br>
              <a:rPr lang="en-US" sz="1200" dirty="0">
                <a:latin typeface="Arial"/>
                <a:cs typeface="Arial"/>
              </a:rPr>
            </a:br>
            <a:r>
              <a:rPr lang="en-US" sz="1200" dirty="0">
                <a:latin typeface="Arial"/>
                <a:cs typeface="Arial"/>
              </a:rPr>
              <a:t>02-8627-8422</a:t>
            </a:r>
          </a:p>
        </p:txBody>
      </p:sp>
      <p:sp>
        <p:nvSpPr>
          <p:cNvPr id="9" name="Rectangle 8"/>
          <p:cNvSpPr/>
          <p:nvPr/>
        </p:nvSpPr>
        <p:spPr>
          <a:xfrm>
            <a:off x="0" y="363394"/>
            <a:ext cx="4572000" cy="5216813"/>
          </a:xfrm>
          <a:prstGeom prst="rect">
            <a:avLst/>
          </a:prstGeom>
        </p:spPr>
        <p:txBody>
          <a:bodyPr>
            <a:spAutoFit/>
          </a:bodyPr>
          <a:lstStyle/>
          <a:p>
            <a:pPr lvl="0" algn="ctr">
              <a:lnSpc>
                <a:spcPct val="150000"/>
              </a:lnSpc>
              <a:spcBef>
                <a:spcPts val="0"/>
              </a:spcBef>
              <a:spcAft>
                <a:spcPts val="0"/>
              </a:spcAft>
            </a:pPr>
            <a:r>
              <a:rPr lang="en-US" sz="2000" dirty="0">
                <a:solidFill>
                  <a:srgbClr val="000000"/>
                </a:solidFill>
                <a:latin typeface="Arial"/>
                <a:cs typeface="Arial"/>
              </a:rPr>
              <a:t>Do you have a disability?</a:t>
            </a:r>
          </a:p>
          <a:p>
            <a:pPr lvl="0" algn="ctr">
              <a:lnSpc>
                <a:spcPct val="150000"/>
              </a:lnSpc>
              <a:spcBef>
                <a:spcPts val="0"/>
              </a:spcBef>
              <a:spcAft>
                <a:spcPts val="0"/>
              </a:spcAft>
            </a:pPr>
            <a:endParaRPr lang="en-US" sz="6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You may not think of yourself as having a ‘disability’ but the definition under the </a:t>
            </a:r>
            <a:r>
              <a:rPr lang="en-US" sz="1400" b="1" dirty="0">
                <a:solidFill>
                  <a:srgbClr val="000000"/>
                </a:solidFill>
                <a:latin typeface="Arial"/>
                <a:cs typeface="Arial"/>
              </a:rPr>
              <a:t>Disability Discrimination Act (1992)</a:t>
            </a:r>
            <a:r>
              <a:rPr lang="en-US" sz="1400" dirty="0">
                <a:solidFill>
                  <a:srgbClr val="000000"/>
                </a:solidFill>
                <a:latin typeface="Arial"/>
                <a:cs typeface="Arial"/>
              </a:rPr>
              <a:t> is broad and includes temporary or chronic medical conditions, physical or sensory disabilities, psychological conditions and learning disabilities. </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The types of disabilities we see include:</a:t>
            </a:r>
          </a:p>
          <a:p>
            <a:pPr lvl="0" algn="ctr">
              <a:spcBef>
                <a:spcPts val="0"/>
              </a:spcBef>
              <a:spcAft>
                <a:spcPts val="0"/>
              </a:spcAft>
            </a:pPr>
            <a:r>
              <a:rPr lang="en-US" sz="1400" dirty="0">
                <a:solidFill>
                  <a:prstClr val="white"/>
                </a:solidFill>
                <a:latin typeface="Arial"/>
                <a:cs typeface="Arial"/>
              </a:rPr>
              <a:t>Anxiety // Arthritis // Asthma // Autism // ADHD</a:t>
            </a:r>
          </a:p>
          <a:p>
            <a:pPr lvl="0" algn="ctr">
              <a:spcBef>
                <a:spcPts val="0"/>
              </a:spcBef>
              <a:spcAft>
                <a:spcPts val="0"/>
              </a:spcAft>
            </a:pPr>
            <a:r>
              <a:rPr lang="en-US" sz="1400" dirty="0">
                <a:solidFill>
                  <a:prstClr val="white"/>
                </a:solidFill>
                <a:latin typeface="Arial"/>
                <a:cs typeface="Arial"/>
              </a:rPr>
              <a:t>Bipolar disorder // Broken bones // Cancer  </a:t>
            </a:r>
          </a:p>
          <a:p>
            <a:pPr lvl="0" algn="ctr">
              <a:spcBef>
                <a:spcPts val="0"/>
              </a:spcBef>
              <a:spcAft>
                <a:spcPts val="0"/>
              </a:spcAft>
            </a:pPr>
            <a:r>
              <a:rPr lang="en-US" sz="1400" dirty="0">
                <a:solidFill>
                  <a:prstClr val="white"/>
                </a:solidFill>
                <a:latin typeface="Arial"/>
                <a:cs typeface="Arial"/>
              </a:rPr>
              <a:t>Cerebral palsy // Chronic fatigue syndrome  </a:t>
            </a:r>
          </a:p>
          <a:p>
            <a:pPr lvl="0" algn="ctr">
              <a:spcBef>
                <a:spcPts val="0"/>
              </a:spcBef>
              <a:spcAft>
                <a:spcPts val="0"/>
              </a:spcAft>
            </a:pPr>
            <a:r>
              <a:rPr lang="en-US" sz="1400" dirty="0">
                <a:solidFill>
                  <a:prstClr val="white"/>
                </a:solidFill>
                <a:latin typeface="Arial"/>
                <a:cs typeface="Arial"/>
              </a:rPr>
              <a:t> Crohn’s disease // Cystic fibrosis // Depression Diabetes // Dyslexia // Epilepsy // Hearing impairment // Learning disability // Mobility impairment // Multiple sclerosis // Post-traumatic stress // Schizophrenia  // Vision impairment</a:t>
            </a:r>
          </a:p>
          <a:p>
            <a:pPr lvl="0" algn="ctr">
              <a:spcBef>
                <a:spcPts val="0"/>
              </a:spcBef>
              <a:spcAft>
                <a:spcPts val="0"/>
              </a:spcAft>
            </a:pPr>
            <a:r>
              <a:rPr lang="en-US" sz="1400" dirty="0">
                <a:solidFill>
                  <a:srgbClr val="000000"/>
                </a:solidFill>
                <a:latin typeface="Arial"/>
                <a:cs typeface="Arial"/>
              </a:rPr>
              <a:t>and much more.</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Students needing assistance must register with Disability Services. It is advisable to do this as early as possible. Please contact us or review our website to find out more.</a:t>
            </a:r>
          </a:p>
        </p:txBody>
      </p:sp>
    </p:spTree>
    <p:extLst>
      <p:ext uri="{BB962C8B-B14F-4D97-AF65-F5344CB8AC3E}">
        <p14:creationId xmlns:p14="http://schemas.microsoft.com/office/powerpoint/2010/main" val="1351564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Other support</a:t>
            </a:r>
          </a:p>
        </p:txBody>
      </p:sp>
      <p:sp>
        <p:nvSpPr>
          <p:cNvPr id="52226" name="Content Placeholder 2"/>
          <p:cNvSpPr>
            <a:spLocks noGrp="1"/>
          </p:cNvSpPr>
          <p:nvPr>
            <p:ph idx="1"/>
          </p:nvPr>
        </p:nvSpPr>
        <p:spPr>
          <a:xfrm>
            <a:off x="250825" y="1773238"/>
            <a:ext cx="8662988" cy="4679950"/>
          </a:xfrm>
        </p:spPr>
        <p:txBody>
          <a:bodyPr>
            <a:normAutofit fontScale="77500" lnSpcReduction="20000"/>
          </a:bodyPr>
          <a:lstStyle/>
          <a:p>
            <a:pPr eaLnBrk="1" hangingPunct="1"/>
            <a:r>
              <a:rPr lang="en-US" dirty="0">
                <a:latin typeface="Arial" charset="0"/>
              </a:rPr>
              <a:t>Learning support</a:t>
            </a:r>
          </a:p>
          <a:p>
            <a:pPr lvl="1"/>
            <a:r>
              <a:rPr lang="en-US" dirty="0">
                <a:latin typeface="Arial" charset="0"/>
                <a:hlinkClick r:id="rId2"/>
              </a:rPr>
              <a:t>http://sydney.edu.au/study/academic-support/learning-support.html</a:t>
            </a:r>
            <a:r>
              <a:rPr lang="en-US" dirty="0">
                <a:latin typeface="Arial" charset="0"/>
              </a:rPr>
              <a:t> </a:t>
            </a:r>
          </a:p>
          <a:p>
            <a:pPr eaLnBrk="1" hangingPunct="1"/>
            <a:r>
              <a:rPr lang="en-US" dirty="0">
                <a:latin typeface="Arial" charset="0"/>
              </a:rPr>
              <a:t>International students</a:t>
            </a:r>
          </a:p>
          <a:p>
            <a:pPr lvl="1"/>
            <a:r>
              <a:rPr lang="en-US" dirty="0">
                <a:latin typeface="Arial" charset="0"/>
                <a:hlinkClick r:id="rId3"/>
              </a:rPr>
              <a:t>http://sydney.edu.au/study/academic-support/support-for-international-students.html</a:t>
            </a:r>
            <a:r>
              <a:rPr lang="en-US" dirty="0">
                <a:latin typeface="Arial" charset="0"/>
              </a:rPr>
              <a:t> </a:t>
            </a:r>
          </a:p>
          <a:p>
            <a:pPr eaLnBrk="1" hangingPunct="1"/>
            <a:r>
              <a:rPr lang="en-US" dirty="0">
                <a:latin typeface="Arial" charset="0"/>
              </a:rPr>
              <a:t>Aboriginal and Torres Strait Islanders</a:t>
            </a:r>
          </a:p>
          <a:p>
            <a:pPr lvl="1"/>
            <a:r>
              <a:rPr lang="en-US" dirty="0">
                <a:latin typeface="Arial" charset="0"/>
                <a:hlinkClick r:id="rId4"/>
              </a:rPr>
              <a:t>http://sydney.edu.au/study/academic-support/aboriginal-and-torres-strait-islander-support.html</a:t>
            </a:r>
            <a:r>
              <a:rPr lang="en-US" dirty="0">
                <a:latin typeface="Arial" charset="0"/>
              </a:rPr>
              <a:t> </a:t>
            </a:r>
          </a:p>
          <a:p>
            <a:pPr eaLnBrk="1" hangingPunct="1"/>
            <a:r>
              <a:rPr lang="en-US" dirty="0">
                <a:latin typeface="Arial" charset="0"/>
              </a:rPr>
              <a:t>Student organization (can represent you in academic appeals </a:t>
            </a:r>
            <a:r>
              <a:rPr lang="en-US" dirty="0" err="1">
                <a:latin typeface="Arial" charset="0"/>
              </a:rPr>
              <a:t>etc</a:t>
            </a:r>
            <a:r>
              <a:rPr lang="en-US" dirty="0">
                <a:latin typeface="Arial" charset="0"/>
              </a:rPr>
              <a:t>)</a:t>
            </a:r>
          </a:p>
          <a:p>
            <a:pPr lvl="1"/>
            <a:r>
              <a:rPr lang="en-US" dirty="0">
                <a:latin typeface="Arial" charset="0"/>
                <a:hlinkClick r:id="rId5"/>
              </a:rPr>
              <a:t>http://srcusyd.net.au/</a:t>
            </a:r>
            <a:r>
              <a:rPr lang="en-US" dirty="0">
                <a:latin typeface="Arial" charset="0"/>
              </a:rPr>
              <a:t> or </a:t>
            </a:r>
            <a:r>
              <a:rPr lang="en-US" dirty="0">
                <a:latin typeface="Arial" charset="0"/>
                <a:hlinkClick r:id="rId6"/>
              </a:rPr>
              <a:t>http://www.supra.net.au/</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2943221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Advice</a:t>
            </a:r>
          </a:p>
        </p:txBody>
      </p:sp>
      <p:sp>
        <p:nvSpPr>
          <p:cNvPr id="52226" name="Content Placeholder 2"/>
          <p:cNvSpPr>
            <a:spLocks noGrp="1"/>
          </p:cNvSpPr>
          <p:nvPr>
            <p:ph idx="1"/>
          </p:nvPr>
        </p:nvSpPr>
        <p:spPr>
          <a:xfrm>
            <a:off x="250825" y="1510348"/>
            <a:ext cx="8662988" cy="4679950"/>
          </a:xfrm>
        </p:spPr>
        <p:txBody>
          <a:bodyPr>
            <a:normAutofit fontScale="85000" lnSpcReduction="20000"/>
          </a:bodyPr>
          <a:lstStyle/>
          <a:p>
            <a:pPr eaLnBrk="1" hangingPunct="1"/>
            <a:r>
              <a:rPr lang="en-US" dirty="0">
                <a:latin typeface="Arial" charset="0"/>
              </a:rPr>
              <a:t>Metacognition </a:t>
            </a:r>
          </a:p>
          <a:p>
            <a:pPr lvl="1"/>
            <a:r>
              <a:rPr lang="en-US" dirty="0">
                <a:latin typeface="Arial" charset="0"/>
              </a:rPr>
              <a:t>Pay attention to the learning outcomes in Canvas</a:t>
            </a:r>
          </a:p>
          <a:p>
            <a:pPr lvl="1"/>
            <a:r>
              <a:rPr lang="en-US" dirty="0">
                <a:latin typeface="Arial" charset="0"/>
              </a:rPr>
              <a:t>Self-check that you are achieving each one</a:t>
            </a:r>
          </a:p>
          <a:p>
            <a:pPr lvl="1"/>
            <a:r>
              <a:rPr lang="en-US" dirty="0">
                <a:latin typeface="Arial" charset="0"/>
              </a:rPr>
              <a:t>Think how each assessment task relates to these</a:t>
            </a:r>
          </a:p>
          <a:p>
            <a:r>
              <a:rPr lang="en-US" dirty="0">
                <a:latin typeface="Arial" charset="0"/>
              </a:rPr>
              <a:t>Time management</a:t>
            </a:r>
          </a:p>
          <a:p>
            <a:pPr lvl="1"/>
            <a:r>
              <a:rPr lang="en-US" dirty="0">
                <a:latin typeface="Arial" charset="0"/>
              </a:rPr>
              <a:t>Watch the due dates</a:t>
            </a:r>
          </a:p>
          <a:p>
            <a:pPr lvl="1"/>
            <a:r>
              <a:rPr lang="en-US" dirty="0">
                <a:latin typeface="Arial" charset="0"/>
              </a:rPr>
              <a:t>Start work early, submit early</a:t>
            </a:r>
          </a:p>
          <a:p>
            <a:r>
              <a:rPr lang="en-US" dirty="0">
                <a:latin typeface="Arial" charset="0"/>
              </a:rPr>
              <a:t>Networking and community-formation</a:t>
            </a:r>
          </a:p>
          <a:p>
            <a:pPr lvl="1"/>
            <a:r>
              <a:rPr lang="en-US" dirty="0">
                <a:latin typeface="Arial" charset="0"/>
              </a:rPr>
              <a:t>Make friends and discuss ideas with them</a:t>
            </a:r>
          </a:p>
          <a:p>
            <a:pPr lvl="1"/>
            <a:r>
              <a:rPr lang="en-US" dirty="0">
                <a:latin typeface="Arial" charset="0"/>
              </a:rPr>
              <a:t>Know your tutor, lecturer, coordinator</a:t>
            </a:r>
          </a:p>
          <a:p>
            <a:pPr lvl="1"/>
            <a:r>
              <a:rPr lang="en-US" dirty="0">
                <a:latin typeface="Arial" charset="0"/>
              </a:rPr>
              <a:t>Keep them informed, especially if you fall behind</a:t>
            </a:r>
          </a:p>
          <a:p>
            <a:pPr lvl="2"/>
            <a:r>
              <a:rPr lang="en-US" dirty="0">
                <a:latin typeface="Arial" charset="0"/>
              </a:rPr>
              <a:t>Don’t wait to get help</a:t>
            </a:r>
          </a:p>
          <a:p>
            <a:r>
              <a:rPr lang="en-US" dirty="0">
                <a:latin typeface="Arial" charset="0"/>
              </a:rPr>
              <a:t>Enjoy the learning!</a:t>
            </a:r>
          </a:p>
          <a:p>
            <a:endParaRPr lang="en-US" dirty="0">
              <a:latin typeface="Arial" charset="0"/>
            </a:endParaRPr>
          </a:p>
        </p:txBody>
      </p:sp>
    </p:spTree>
    <p:extLst>
      <p:ext uri="{BB962C8B-B14F-4D97-AF65-F5344CB8AC3E}">
        <p14:creationId xmlns:p14="http://schemas.microsoft.com/office/powerpoint/2010/main" val="34902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2" y="1260475"/>
            <a:ext cx="8449893" cy="509779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ct val="90000"/>
              </a:lnSpc>
              <a:buClr>
                <a:prstClr val="black"/>
              </a:buClr>
              <a:defRPr/>
            </a:pPr>
            <a:r>
              <a:rPr lang="en-US" b="0" dirty="0">
                <a:latin typeface="TW Cen MT"/>
                <a:ea typeface="ＭＳ Ｐゴシック"/>
                <a:cs typeface="Arial"/>
                <a:sym typeface="Wingdings" pitchFamily="2" charset="2"/>
              </a:rPr>
              <a:t>We can all help reduce the spread of COVID-19 through following good hygiene practices:</a:t>
            </a:r>
          </a:p>
          <a:p>
            <a:pPr lvl="0">
              <a:lnSpc>
                <a:spcPct val="90000"/>
              </a:lnSpc>
              <a:buClr>
                <a:prstClr val="black"/>
              </a:buClr>
              <a:defRPr/>
            </a:pPr>
            <a:endParaRPr lang="en-US" b="0" dirty="0">
              <a:latin typeface="TW Cen MT"/>
              <a:ea typeface="ＭＳ Ｐゴシック"/>
              <a:cs typeface="Arial"/>
              <a:sym typeface="Wingdings" pitchFamily="2" charset="2"/>
            </a:endParaRP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Wash hands regularly</a:t>
            </a:r>
            <a:r>
              <a:rPr lang="en-US" b="0" dirty="0">
                <a:latin typeface="TW Cen MT"/>
                <a:ea typeface="ＭＳ Ｐゴシック"/>
                <a:cs typeface="Arial"/>
                <a:sym typeface="Wingdings" pitchFamily="2" charset="2"/>
              </a:rPr>
              <a:t>, for at least 20 seconds with soap and water, or use an alcohol-based hand rub.</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Cover your mouth </a:t>
            </a:r>
            <a:r>
              <a:rPr lang="en-US" b="0" dirty="0">
                <a:latin typeface="TW Cen MT"/>
                <a:ea typeface="ＭＳ Ｐゴシック"/>
                <a:cs typeface="Arial"/>
                <a:sym typeface="Wingdings" pitchFamily="2" charset="2"/>
              </a:rPr>
              <a:t>when </a:t>
            </a:r>
            <a:r>
              <a:rPr lang="en-US" dirty="0">
                <a:latin typeface="TW Cen MT"/>
                <a:ea typeface="ＭＳ Ｐゴシック"/>
                <a:cs typeface="Arial"/>
                <a:sym typeface="Wingdings" pitchFamily="2" charset="2"/>
              </a:rPr>
              <a:t>coughing and sneezing </a:t>
            </a:r>
            <a:r>
              <a:rPr lang="en-US" b="0" dirty="0">
                <a:latin typeface="TW Cen MT"/>
                <a:ea typeface="ＭＳ Ｐゴシック"/>
                <a:cs typeface="Arial"/>
                <a:sym typeface="Wingdings" pitchFamily="2" charset="2"/>
              </a:rPr>
              <a:t>with a tissue or a flexed elbow.</a:t>
            </a:r>
          </a:p>
          <a:p>
            <a:pPr marL="40005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Maintain a </a:t>
            </a:r>
            <a:r>
              <a:rPr lang="en-US" dirty="0">
                <a:latin typeface="TW Cen MT"/>
                <a:ea typeface="ＭＳ Ｐゴシック"/>
                <a:cs typeface="Arial"/>
                <a:sym typeface="Wingdings" pitchFamily="2" charset="2"/>
              </a:rPr>
              <a:t>distance of at least 1.5m </a:t>
            </a:r>
            <a:r>
              <a:rPr lang="en-US" b="0" dirty="0">
                <a:latin typeface="TW Cen MT"/>
                <a:ea typeface="ＭＳ Ｐゴシック"/>
                <a:cs typeface="Arial"/>
                <a:sym typeface="Wingdings" pitchFamily="2" charset="2"/>
              </a:rPr>
              <a:t>between yourself and others,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large gatherings</a:t>
            </a:r>
            <a:r>
              <a:rPr lang="en-US" b="0" dirty="0">
                <a:latin typeface="TW Cen MT"/>
                <a:ea typeface="ＭＳ Ｐゴシック"/>
                <a:cs typeface="Arial"/>
                <a:sym typeface="Wingdings" pitchFamily="2" charset="2"/>
              </a:rPr>
              <a:t>,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close contact </a:t>
            </a:r>
            <a:r>
              <a:rPr lang="en-US" b="0" dirty="0">
                <a:latin typeface="TW Cen MT"/>
                <a:ea typeface="ＭＳ Ｐゴシック"/>
                <a:cs typeface="Arial"/>
                <a:sym typeface="Wingdings" pitchFamily="2" charset="2"/>
              </a:rPr>
              <a:t>with anyone </a:t>
            </a:r>
            <a:r>
              <a:rPr lang="en-US" dirty="0">
                <a:latin typeface="TW Cen MT"/>
                <a:ea typeface="ＭＳ Ｐゴシック"/>
                <a:cs typeface="Arial"/>
                <a:sym typeface="Wingdings" pitchFamily="2" charset="2"/>
              </a:rPr>
              <a:t>with cold or flu symptoms</a:t>
            </a:r>
            <a:r>
              <a:rPr lang="en-US" b="0" dirty="0">
                <a:latin typeface="TW Cen MT"/>
                <a:ea typeface="ＭＳ Ｐゴシック"/>
                <a:cs typeface="Arial"/>
                <a:sym typeface="Wingdings" pitchFamily="2" charset="2"/>
              </a:rPr>
              <a:t>, e.g. fever, cough, runny nose or shortness of breath.</a:t>
            </a:r>
          </a:p>
          <a:p>
            <a:pPr marL="1143000" lvl="1" indent="-400050">
              <a:lnSpc>
                <a:spcPct val="90000"/>
              </a:lnSpc>
              <a:buClr>
                <a:prstClr val="black"/>
              </a:buClr>
              <a:buFont typeface="Lucida Grande" charset="0"/>
              <a:buChar char="–"/>
              <a:defRPr/>
            </a:pPr>
            <a:endParaRPr lang="en-US" b="0" dirty="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181883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82412"/>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All students and staff who have cold or flu symptoms should </a:t>
            </a:r>
            <a:r>
              <a:rPr lang="en-US" dirty="0">
                <a:latin typeface="TW Cen MT"/>
                <a:ea typeface="ＭＳ Ｐゴシック"/>
                <a:cs typeface="Arial"/>
                <a:sym typeface="Wingdings" pitchFamily="2" charset="2"/>
              </a:rPr>
              <a:t>isolate</a:t>
            </a:r>
            <a:r>
              <a:rPr lang="en-US" b="0" dirty="0">
                <a:latin typeface="TW Cen MT"/>
                <a:ea typeface="ＭＳ Ｐゴシック"/>
                <a:cs typeface="Arial"/>
                <a:sym typeface="Wingdings" pitchFamily="2" charset="2"/>
              </a:rPr>
              <a:t> themselves from others.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you are unwell with cold or flu symptoms </a:t>
            </a:r>
            <a:r>
              <a:rPr lang="en-US" dirty="0">
                <a:latin typeface="TW Cen MT"/>
                <a:ea typeface="ＭＳ Ｐゴシック"/>
                <a:cs typeface="Arial"/>
                <a:sym typeface="Wingdings" pitchFamily="2" charset="2"/>
              </a:rPr>
              <a:t>please excuse yourself from this class</a:t>
            </a:r>
            <a:r>
              <a:rPr lang="en-US" b="0" dirty="0">
                <a:latin typeface="TW Cen MT"/>
                <a:ea typeface="ＭＳ Ｐゴシック"/>
                <a:cs typeface="Arial"/>
                <a:sym typeface="Wingdings" pitchFamily="2" charset="2"/>
              </a:rPr>
              <a:t> and we will support you to continue the work remotely.</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a:t>
            </a:r>
            <a:r>
              <a:rPr lang="en-US" b="0" dirty="0">
                <a:latin typeface="TW Cen MT"/>
                <a:ea typeface="ＭＳ Ｐゴシック"/>
                <a:cs typeface="Arial"/>
                <a:sym typeface="Wingdings" pitchFamily="2" charset="2"/>
              </a:rPr>
              <a:t>in the unit outline.</a:t>
            </a:r>
          </a:p>
        </p:txBody>
      </p:sp>
    </p:spTree>
    <p:extLst>
      <p:ext uri="{BB962C8B-B14F-4D97-AF65-F5344CB8AC3E}">
        <p14:creationId xmlns:p14="http://schemas.microsoft.com/office/powerpoint/2010/main" val="1009978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71779"/>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The University is following advice from the government and related public health authorities.</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For the latest information, see the </a:t>
            </a:r>
            <a:r>
              <a:rPr lang="en-US" sz="2400" b="0" dirty="0">
                <a:latin typeface="TW Cen MT"/>
                <a:ea typeface="ＭＳ Ｐゴシック"/>
                <a:cs typeface="Arial"/>
                <a:sym typeface="Wingdings" pitchFamily="2" charset="2"/>
                <a:hlinkClick r:id="rId3"/>
              </a:rPr>
              <a:t>advice on the University website</a:t>
            </a:r>
            <a:r>
              <a:rPr lang="en-US" sz="2400" b="0" dirty="0">
                <a:latin typeface="TW Cen MT"/>
                <a:ea typeface="ＭＳ Ｐゴシック"/>
                <a:cs typeface="Arial"/>
                <a:sym typeface="Wingdings" pitchFamily="2" charset="2"/>
              </a:rPr>
              <a:t>.</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In some classes, especially those involving use of shared equipment, please follow additional advice from your coordinators.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Please take care of each other and yourselves and if you need support reach out to your unit coordinator or the health and wellbeing area of the </a:t>
            </a:r>
            <a:r>
              <a:rPr lang="en-US" b="0" dirty="0">
                <a:latin typeface="TW Cen MT"/>
                <a:ea typeface="ＭＳ Ｐゴシック"/>
                <a:cs typeface="Arial"/>
                <a:sym typeface="Wingdings" pitchFamily="2" charset="2"/>
                <a:hlinkClick r:id="rId4"/>
              </a:rPr>
              <a:t>Current Students website</a:t>
            </a:r>
            <a:r>
              <a:rPr lang="en-US" b="0" dirty="0">
                <a:latin typeface="TW Cen MT"/>
                <a:ea typeface="ＭＳ Ｐゴシック"/>
                <a:cs typeface="Arial"/>
                <a:sym typeface="Wingdings" pitchFamily="2" charset="2"/>
              </a:rPr>
              <a:t>.</a:t>
            </a:r>
          </a:p>
        </p:txBody>
      </p:sp>
    </p:spTree>
    <p:extLst>
      <p:ext uri="{BB962C8B-B14F-4D97-AF65-F5344CB8AC3E}">
        <p14:creationId xmlns:p14="http://schemas.microsoft.com/office/powerpoint/2010/main" val="1068040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128108"/>
            <a:ext cx="8229600" cy="888802"/>
          </a:xfrm>
        </p:spPr>
        <p:txBody>
          <a:bodyPr/>
          <a:lstStyle/>
          <a:p>
            <a:r>
              <a:rPr lang="en-US" sz="3200" dirty="0">
                <a:latin typeface="TW Cen MT"/>
                <a:ea typeface="ＭＳ Ｐゴシック"/>
                <a:cs typeface="Arial"/>
              </a:rPr>
              <a:t>Tips for students joining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1360"/>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Remember that you are still in a space with other students.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Mute your microphone when not speaking.</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earphones or headphones - the mic is better and you'll disturb others less.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have a webcam, please switch it on so we can see you!</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are speaking to the camera, make eye contact with the camera (and therefore your classmates and teacher).</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Try not to talk over someone else.</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the chat function to send messages to the teacher or classmates during class.</a:t>
            </a:r>
          </a:p>
        </p:txBody>
      </p:sp>
    </p:spTree>
    <p:extLst>
      <p:ext uri="{BB962C8B-B14F-4D97-AF65-F5344CB8AC3E}">
        <p14:creationId xmlns:p14="http://schemas.microsoft.com/office/powerpoint/2010/main" val="190950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74943"/>
            <a:ext cx="8229600" cy="888802"/>
          </a:xfrm>
        </p:spPr>
        <p:txBody>
          <a:bodyPr/>
          <a:lstStyle/>
          <a:p>
            <a:r>
              <a:rPr lang="en-US" sz="3200" dirty="0">
                <a:latin typeface="TW Cen MT"/>
                <a:ea typeface="ＭＳ Ｐゴシック"/>
                <a:cs typeface="Arial"/>
              </a:rPr>
              <a:t>Tips for students learning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956935"/>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sz="1800" b="0" dirty="0">
                <a:latin typeface="TW Cen MT"/>
                <a:ea typeface="ＭＳ Ｐゴシック"/>
                <a:cs typeface="Arial"/>
                <a:sym typeface="Wingdings" pitchFamily="2" charset="2"/>
              </a:rPr>
              <a:t>For tips and guides on learning online and the tools you will use, refer to </a:t>
            </a:r>
            <a:r>
              <a:rPr lang="en-AU" sz="1800" b="0" dirty="0">
                <a:latin typeface="TW Cen MT"/>
                <a:ea typeface="ＭＳ Ｐゴシック"/>
                <a:cs typeface="Arial"/>
                <a:sym typeface="Wingdings" pitchFamily="2" charset="2"/>
                <a:hlinkClick r:id="rId3"/>
              </a:rPr>
              <a:t>Learning while off campus resources </a:t>
            </a:r>
            <a:r>
              <a:rPr lang="en-AU" sz="1800" b="0" dirty="0">
                <a:latin typeface="TW Cen MT"/>
                <a:ea typeface="ＭＳ Ｐゴシック"/>
                <a:cs typeface="Arial"/>
                <a:sym typeface="Wingdings" pitchFamily="2" charset="2"/>
              </a:rPr>
              <a:t>in Canvas.</a:t>
            </a:r>
          </a:p>
        </p:txBody>
      </p:sp>
      <p:pic>
        <p:nvPicPr>
          <p:cNvPr id="4" name="Picture 3">
            <a:extLst>
              <a:ext uri="{FF2B5EF4-FFF2-40B4-BE49-F238E27FC236}">
                <a16:creationId xmlns:a16="http://schemas.microsoft.com/office/drawing/2014/main" id="{A80E468C-8EED-42D0-AF63-0E0EBAEB81A2}"/>
              </a:ext>
            </a:extLst>
          </p:cNvPr>
          <p:cNvPicPr>
            <a:picLocks noChangeAspect="1"/>
          </p:cNvPicPr>
          <p:nvPr/>
        </p:nvPicPr>
        <p:blipFill>
          <a:blip r:embed="rId4"/>
          <a:stretch>
            <a:fillRect/>
          </a:stretch>
        </p:blipFill>
        <p:spPr>
          <a:xfrm>
            <a:off x="574142" y="2277684"/>
            <a:ext cx="8184095" cy="2932270"/>
          </a:xfrm>
          <a:prstGeom prst="rect">
            <a:avLst/>
          </a:prstGeom>
        </p:spPr>
      </p:pic>
    </p:spTree>
    <p:extLst>
      <p:ext uri="{BB962C8B-B14F-4D97-AF65-F5344CB8AC3E}">
        <p14:creationId xmlns:p14="http://schemas.microsoft.com/office/powerpoint/2010/main" val="2837970526"/>
      </p:ext>
    </p:extLst>
  </p:cSld>
  <p:clrMapOvr>
    <a:masterClrMapping/>
  </p:clrMapOvr>
</p:sld>
</file>

<file path=ppt/theme/theme1.xml><?xml version="1.0" encoding="utf-8"?>
<a:theme xmlns:a="http://schemas.openxmlformats.org/drawingml/2006/main" name="Presentation title">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20885B6E0CFE4DA585A83F0030F9A7" ma:contentTypeVersion="13" ma:contentTypeDescription="Create a new document." ma:contentTypeScope="" ma:versionID="66a35d6cd5204700d4845c14f6537a55">
  <xsd:schema xmlns:xsd="http://www.w3.org/2001/XMLSchema" xmlns:xs="http://www.w3.org/2001/XMLSchema" xmlns:p="http://schemas.microsoft.com/office/2006/metadata/properties" xmlns:ns3="5d7f965a-6937-4ff5-a2d6-f586497cc2ac" xmlns:ns4="7f89c8c8-5ffd-4473-bae0-535410896e9a" targetNamespace="http://schemas.microsoft.com/office/2006/metadata/properties" ma:root="true" ma:fieldsID="108ff9b2c45e1d74cf5fac5b661b1fd0" ns3:_="" ns4:_="">
    <xsd:import namespace="5d7f965a-6937-4ff5-a2d6-f586497cc2ac"/>
    <xsd:import namespace="7f89c8c8-5ffd-4473-bae0-535410896e9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f965a-6937-4ff5-a2d6-f586497cc2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89c8c8-5ffd-4473-bae0-535410896e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FF9DB0-A035-4034-B920-BF26C4EE9D4F}">
  <ds:schemaRefs>
    <ds:schemaRef ds:uri="http://schemas.microsoft.com/sharepoint/v3/contenttype/forms"/>
  </ds:schemaRefs>
</ds:datastoreItem>
</file>

<file path=customXml/itemProps2.xml><?xml version="1.0" encoding="utf-8"?>
<ds:datastoreItem xmlns:ds="http://schemas.openxmlformats.org/officeDocument/2006/customXml" ds:itemID="{9E6A255F-2902-4437-9E75-1CE8297BFA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f965a-6937-4ff5-a2d6-f586497cc2ac"/>
    <ds:schemaRef ds:uri="7f89c8c8-5ffd-4473-bae0-535410896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8453C5-589A-4D07-8FAC-F2CC18CB52D5}">
  <ds:schemaRefs>
    <ds:schemaRef ds:uri="http://www.w3.org/XML/1998/namespace"/>
    <ds:schemaRef ds:uri="http://schemas.microsoft.com/office/2006/documentManagement/types"/>
    <ds:schemaRef ds:uri="http://purl.org/dc/terms/"/>
    <ds:schemaRef ds:uri="7f89c8c8-5ffd-4473-bae0-535410896e9a"/>
    <ds:schemaRef ds:uri="http://schemas.microsoft.com/office/infopath/2007/PartnerControls"/>
    <ds:schemaRef ds:uri="http://purl.org/dc/elements/1.1/"/>
    <ds:schemaRef ds:uri="http://schemas.openxmlformats.org/package/2006/metadata/core-properties"/>
    <ds:schemaRef ds:uri="5d7f965a-6937-4ff5-a2d6-f586497cc2a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 title</Template>
  <TotalTime>1341</TotalTime>
  <Words>3374</Words>
  <Application>Microsoft Macintosh PowerPoint</Application>
  <PresentationFormat>On-screen Show (4:3)</PresentationFormat>
  <Paragraphs>426</Paragraphs>
  <Slides>45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Georgia</vt:lpstr>
      <vt:lpstr>Helvetica</vt:lpstr>
      <vt:lpstr>Lucida Grande</vt:lpstr>
      <vt:lpstr>TW Cen MT</vt:lpstr>
      <vt:lpstr>TW Cen MT</vt:lpstr>
      <vt:lpstr>Presentation title</vt:lpstr>
      <vt:lpstr>COMP5318: Machine Learning and Data Mining Adminstrivia</vt:lpstr>
      <vt:lpstr>Welcome</vt:lpstr>
      <vt:lpstr>Acknowledgement of Country</vt:lpstr>
      <vt:lpstr>Emergency procedures (on campus) </vt:lpstr>
      <vt:lpstr>Keeping our community safe </vt:lpstr>
      <vt:lpstr>Keeping our community safe </vt:lpstr>
      <vt:lpstr>Keeping our community safe </vt:lpstr>
      <vt:lpstr>Tips for students joining online</vt:lpstr>
      <vt:lpstr>Tips for students learning online</vt:lpstr>
      <vt:lpstr>Reminder</vt:lpstr>
      <vt:lpstr>Keeping our community safe </vt:lpstr>
      <vt:lpstr>Agenda</vt:lpstr>
      <vt:lpstr>COMP5318: Places</vt:lpstr>
      <vt:lpstr>COMP5318: People</vt:lpstr>
      <vt:lpstr>COMP5318: Resources</vt:lpstr>
      <vt:lpstr>COMP5318 Reference book</vt:lpstr>
      <vt:lpstr>Expectations</vt:lpstr>
      <vt:lpstr>Self-test</vt:lpstr>
      <vt:lpstr>COMP5318: Task</vt:lpstr>
      <vt:lpstr>COMP5318 Quiz</vt:lpstr>
      <vt:lpstr>COMP5318 Assignment 1</vt:lpstr>
      <vt:lpstr>COMP5318 Assignment 2</vt:lpstr>
      <vt:lpstr>COMP5318 Exam</vt:lpstr>
      <vt:lpstr>Special Consideration (University policy)</vt:lpstr>
      <vt:lpstr>Late assessments in COMP5318</vt:lpstr>
      <vt:lpstr>Academic Integrity (University policy)</vt:lpstr>
      <vt:lpstr>Self-test</vt:lpstr>
      <vt:lpstr>Academic Integrity Practice</vt:lpstr>
      <vt:lpstr>Different levels/types of Academic Integrity practice</vt:lpstr>
      <vt:lpstr>Example 1: Junior level programming UoS</vt:lpstr>
      <vt:lpstr>Example 1: Junior level programming UoS</vt:lpstr>
      <vt:lpstr>Example 2: Intermediate/Senior level specialist UoS</vt:lpstr>
      <vt:lpstr>Example 2: Intermediate/Senior level specialist UoS</vt:lpstr>
      <vt:lpstr>WHS Induction</vt:lpstr>
      <vt:lpstr>General Housekeeping – Use of Labs</vt:lpstr>
      <vt:lpstr>EMERGENCIES – Be prepared</vt:lpstr>
      <vt:lpstr>EMERGENCIES</vt:lpstr>
      <vt:lpstr>EMERGENCIES</vt:lpstr>
      <vt:lpstr>MEDICAL EMERGENCY</vt:lpstr>
      <vt:lpstr>School of Computer Science Safety Contacts</vt:lpstr>
      <vt:lpstr>Assistance</vt:lpstr>
      <vt:lpstr>DISABILITY SERVICES</vt:lpstr>
      <vt:lpstr>Disability Services Office sydney.edu.au/disability 02-8627-8422</vt:lpstr>
      <vt:lpstr>Other support</vt:lpstr>
      <vt:lpstr>Advice</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ENGG1805:  Presentation sub-title</dc:title>
  <dc:creator>David Lowe</dc:creator>
  <cp:lastModifiedBy>Nguyen Tran</cp:lastModifiedBy>
  <cp:revision>121</cp:revision>
  <cp:lastPrinted>2015-06-26T01:12:18Z</cp:lastPrinted>
  <dcterms:created xsi:type="dcterms:W3CDTF">2016-02-18T20:50:46Z</dcterms:created>
  <dcterms:modified xsi:type="dcterms:W3CDTF">2020-08-22T07:49:27Z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0x0101002420885B6E0CFE4DA585A83F0030F9A7</vt:lpwstr>
  </property>
</Properties>
</file>